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9"/>
  </p:notesMasterIdLst>
  <p:sldIdLst>
    <p:sldId id="256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94" r:id="rId23"/>
    <p:sldId id="302" r:id="rId24"/>
    <p:sldId id="282" r:id="rId25"/>
    <p:sldId id="283" r:id="rId26"/>
    <p:sldId id="298" r:id="rId27"/>
    <p:sldId id="295" r:id="rId28"/>
    <p:sldId id="303" r:id="rId29"/>
    <p:sldId id="296" r:id="rId30"/>
    <p:sldId id="288" r:id="rId31"/>
    <p:sldId id="299" r:id="rId32"/>
    <p:sldId id="300" r:id="rId33"/>
    <p:sldId id="301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STIN, Benjamin (baust54)" userId="b6539a66-8c12-41d0-823b-6ec0db17826b" providerId="ADAL" clId="{3E4256C9-E114-4DBC-A849-8CD781267C6C}"/>
    <pc:docChg chg="modSld">
      <pc:chgData name="AUSTIN, Benjamin (baust54)" userId="b6539a66-8c12-41d0-823b-6ec0db17826b" providerId="ADAL" clId="{3E4256C9-E114-4DBC-A849-8CD781267C6C}" dt="2023-01-17T03:00:24.249" v="18" actId="114"/>
      <pc:docMkLst>
        <pc:docMk/>
      </pc:docMkLst>
      <pc:sldChg chg="modSp">
        <pc:chgData name="AUSTIN, Benjamin (baust54)" userId="b6539a66-8c12-41d0-823b-6ec0db17826b" providerId="ADAL" clId="{3E4256C9-E114-4DBC-A849-8CD781267C6C}" dt="2023-01-17T02:58:51.357" v="2" actId="20577"/>
        <pc:sldMkLst>
          <pc:docMk/>
          <pc:sldMk cId="0" sldId="272"/>
        </pc:sldMkLst>
        <pc:spChg chg="mod">
          <ac:chgData name="AUSTIN, Benjamin (baust54)" userId="b6539a66-8c12-41d0-823b-6ec0db17826b" providerId="ADAL" clId="{3E4256C9-E114-4DBC-A849-8CD781267C6C}" dt="2023-01-17T02:58:51.357" v="2" actId="20577"/>
          <ac:spMkLst>
            <pc:docMk/>
            <pc:sldMk cId="0" sldId="272"/>
            <ac:spMk id="3" creationId="{00000000-0000-0000-0000-000000000000}"/>
          </ac:spMkLst>
        </pc:spChg>
      </pc:sldChg>
      <pc:sldChg chg="modSp">
        <pc:chgData name="AUSTIN, Benjamin (baust54)" userId="b6539a66-8c12-41d0-823b-6ec0db17826b" providerId="ADAL" clId="{3E4256C9-E114-4DBC-A849-8CD781267C6C}" dt="2023-01-17T02:59:20.268" v="3" actId="20577"/>
        <pc:sldMkLst>
          <pc:docMk/>
          <pc:sldMk cId="0" sldId="278"/>
        </pc:sldMkLst>
        <pc:spChg chg="mod">
          <ac:chgData name="AUSTIN, Benjamin (baust54)" userId="b6539a66-8c12-41d0-823b-6ec0db17826b" providerId="ADAL" clId="{3E4256C9-E114-4DBC-A849-8CD781267C6C}" dt="2023-01-17T02:59:20.268" v="3" actId="20577"/>
          <ac:spMkLst>
            <pc:docMk/>
            <pc:sldMk cId="0" sldId="278"/>
            <ac:spMk id="3" creationId="{00000000-0000-0000-0000-000000000000}"/>
          </ac:spMkLst>
        </pc:spChg>
      </pc:sldChg>
      <pc:sldChg chg="modSp">
        <pc:chgData name="AUSTIN, Benjamin (baust54)" userId="b6539a66-8c12-41d0-823b-6ec0db17826b" providerId="ADAL" clId="{3E4256C9-E114-4DBC-A849-8CD781267C6C}" dt="2023-01-17T03:00:24.249" v="18" actId="114"/>
        <pc:sldMkLst>
          <pc:docMk/>
          <pc:sldMk cId="0" sldId="283"/>
        </pc:sldMkLst>
        <pc:spChg chg="mod">
          <ac:chgData name="AUSTIN, Benjamin (baust54)" userId="b6539a66-8c12-41d0-823b-6ec0db17826b" providerId="ADAL" clId="{3E4256C9-E114-4DBC-A849-8CD781267C6C}" dt="2023-01-17T03:00:24.249" v="18" actId="114"/>
          <ac:spMkLst>
            <pc:docMk/>
            <pc:sldMk cId="0" sldId="283"/>
            <ac:spMk id="3" creationId="{00000000-0000-0000-0000-000000000000}"/>
          </ac:spMkLst>
        </pc:spChg>
      </pc:sldChg>
      <pc:sldChg chg="modSp">
        <pc:chgData name="AUSTIN, Benjamin (baust54)" userId="b6539a66-8c12-41d0-823b-6ec0db17826b" providerId="ADAL" clId="{3E4256C9-E114-4DBC-A849-8CD781267C6C}" dt="2023-01-17T02:59:53.858" v="16" actId="20577"/>
        <pc:sldMkLst>
          <pc:docMk/>
          <pc:sldMk cId="646436143" sldId="302"/>
        </pc:sldMkLst>
        <pc:spChg chg="mod">
          <ac:chgData name="AUSTIN, Benjamin (baust54)" userId="b6539a66-8c12-41d0-823b-6ec0db17826b" providerId="ADAL" clId="{3E4256C9-E114-4DBC-A849-8CD781267C6C}" dt="2023-01-17T02:59:53.858" v="16" actId="20577"/>
          <ac:spMkLst>
            <pc:docMk/>
            <pc:sldMk cId="646436143" sldId="302"/>
            <ac:spMk id="3" creationId="{056958E4-C150-420C-83F6-8BF55DE04F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B25AC-642F-4C43-A1B3-AF58CC7594F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4FADD-2E57-45F9-A153-504278CCC9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58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0562-FADC-4ECB-A73F-22653EED8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B132-EB79-4E4F-B84A-637300181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51D52-14C0-4AA1-B199-6FE8DFCE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49294-A428-4FDF-BB91-1F442526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1767-7968-4D20-B18B-912D62DB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91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AAE9-2166-400F-A9C0-1459C622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34DDB-B390-4722-9070-E29383624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AC4E-9138-4449-8AB9-59AFBD49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60830-B828-4F62-9D70-C13CA5F8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054C-677C-4FEB-8D58-7551143F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411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FA28B-65B2-4DA1-BB5A-B76DFC0B5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FDEF7-503C-4BA0-8396-1C6C151F3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E9E97-8F15-4FC4-A1B8-78F17524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15E69-BF8D-49C1-A23D-86D1E1D2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58E0E-1783-4C79-83A9-DEB3CBDA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3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0663" y="964267"/>
            <a:ext cx="3686560" cy="527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9" b="0" i="0">
                <a:solidFill>
                  <a:srgbClr val="AA62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637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4" b="1" i="0">
                <a:solidFill>
                  <a:srgbClr val="3F3F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87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1516">
              <a:lnSpc>
                <a:spcPts val="1845"/>
              </a:lnSpc>
            </a:pPr>
            <a:r>
              <a:rPr lang="en-AU"/>
              <a:t>Inspiring</a:t>
            </a:r>
            <a:r>
              <a:rPr lang="en-AU" spc="-5"/>
              <a:t> </a:t>
            </a:r>
            <a:r>
              <a:rPr lang="en-AU"/>
              <a:t>growth,</a:t>
            </a:r>
            <a:r>
              <a:rPr lang="en-AU" spc="-36"/>
              <a:t> </a:t>
            </a:r>
            <a:r>
              <a:rPr lang="en-AU"/>
              <a:t>positive</a:t>
            </a:r>
            <a:r>
              <a:rPr lang="en-AU" spc="-5"/>
              <a:t> </a:t>
            </a:r>
            <a:r>
              <a:rPr lang="en-AU" spc="-9"/>
              <a:t>well-</a:t>
            </a:r>
            <a:r>
              <a:rPr lang="en-AU"/>
              <a:t>being</a:t>
            </a:r>
            <a:r>
              <a:rPr lang="en-AU" spc="27"/>
              <a:t> </a:t>
            </a:r>
            <a:r>
              <a:rPr lang="en-AU"/>
              <a:t>and</a:t>
            </a:r>
            <a:r>
              <a:rPr lang="en-AU" spc="-18"/>
              <a:t> </a:t>
            </a:r>
            <a:r>
              <a:rPr lang="en-AU"/>
              <a:t>quality</a:t>
            </a:r>
            <a:r>
              <a:rPr lang="en-AU" spc="5"/>
              <a:t> </a:t>
            </a:r>
            <a:r>
              <a:rPr lang="en-AU"/>
              <a:t>outcomes</a:t>
            </a:r>
            <a:r>
              <a:rPr lang="en-AU" spc="-9"/>
              <a:t> </a:t>
            </a:r>
            <a:r>
              <a:rPr lang="en-AU"/>
              <a:t>for</a:t>
            </a:r>
            <a:r>
              <a:rPr lang="en-AU" spc="-27"/>
              <a:t> </a:t>
            </a:r>
            <a:r>
              <a:rPr lang="en-AU" spc="-23"/>
              <a:t>all</a:t>
            </a:r>
            <a:endParaRPr lang="en-AU" spc="-23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5545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9" b="0" i="0">
                <a:solidFill>
                  <a:srgbClr val="AA62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87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1516">
              <a:lnSpc>
                <a:spcPts val="1845"/>
              </a:lnSpc>
            </a:pPr>
            <a:r>
              <a:rPr lang="en-AU"/>
              <a:t>Inspiring</a:t>
            </a:r>
            <a:r>
              <a:rPr lang="en-AU" spc="-5"/>
              <a:t> </a:t>
            </a:r>
            <a:r>
              <a:rPr lang="en-AU"/>
              <a:t>growth,</a:t>
            </a:r>
            <a:r>
              <a:rPr lang="en-AU" spc="-36"/>
              <a:t> </a:t>
            </a:r>
            <a:r>
              <a:rPr lang="en-AU"/>
              <a:t>positive</a:t>
            </a:r>
            <a:r>
              <a:rPr lang="en-AU" spc="-5"/>
              <a:t> </a:t>
            </a:r>
            <a:r>
              <a:rPr lang="en-AU" spc="-9"/>
              <a:t>well-</a:t>
            </a:r>
            <a:r>
              <a:rPr lang="en-AU"/>
              <a:t>being</a:t>
            </a:r>
            <a:r>
              <a:rPr lang="en-AU" spc="27"/>
              <a:t> </a:t>
            </a:r>
            <a:r>
              <a:rPr lang="en-AU"/>
              <a:t>and</a:t>
            </a:r>
            <a:r>
              <a:rPr lang="en-AU" spc="-18"/>
              <a:t> </a:t>
            </a:r>
            <a:r>
              <a:rPr lang="en-AU"/>
              <a:t>quality</a:t>
            </a:r>
            <a:r>
              <a:rPr lang="en-AU" spc="5"/>
              <a:t> </a:t>
            </a:r>
            <a:r>
              <a:rPr lang="en-AU"/>
              <a:t>outcomes</a:t>
            </a:r>
            <a:r>
              <a:rPr lang="en-AU" spc="-9"/>
              <a:t> </a:t>
            </a:r>
            <a:r>
              <a:rPr lang="en-AU"/>
              <a:t>for</a:t>
            </a:r>
            <a:r>
              <a:rPr lang="en-AU" spc="-27"/>
              <a:t> </a:t>
            </a:r>
            <a:r>
              <a:rPr lang="en-AU" spc="-23"/>
              <a:t>all</a:t>
            </a:r>
            <a:endParaRPr lang="en-AU" spc="-23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8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E408-977A-4B95-BA08-FC6C3F3A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F18A-1027-4F55-8FC0-B4C46441B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845A5-3153-4B96-A1FB-F42FA314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FDBC3-70BA-4BC3-A80B-8A959F0B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9711-7E24-4395-9AD4-4B308DFB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690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F1AC-71A4-4758-842A-796F8041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FE98D-0637-43C7-B001-03580B92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47CFC-5904-43DF-B78A-7DC66651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A9644-9E4D-4BFE-B676-22961385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AD8B0-59ED-40F2-9724-A0D2BCDD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06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EC92C-5270-4E16-BC74-2BAF4AE4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DBD33-C358-4F12-9C19-5489827F4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E57E9-82E8-4844-8017-A3690560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3E2CC-3FC9-4FF3-80C3-73536C49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3160A-961D-4B5A-A842-9D6AA62B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61CB1-9A1F-43D1-9EBD-B74E9049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903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26B9-D937-459E-9F9C-D64ECCA9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100D3-5AEA-4D8C-871D-6070E9DFE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7AAEC-C713-4C5E-99ED-B5382BABB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2CC64-5D2A-43D8-B82D-306654687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ABE1D-7C1A-42D3-8698-EF8FD8DD0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2F953-6280-4C13-AC0A-76E9DF3D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8AE55-D743-4626-BF84-465709B3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AF9DD-CA8C-4F57-A72A-65161FD3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90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90CC-B318-4A6E-B7A5-F1841373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4155E-E590-47DB-9428-E144A629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67067-E244-42AC-82E7-C3AB23FA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C6378-0BB5-4CF7-A384-680094AB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409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073899-0EFB-4B48-B5EF-1B490176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240DF-F91C-4BB8-8E15-F675C3C4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862E7-1489-47D4-875B-7C7A86AF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02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7F6F-9B2C-4B1C-9EE6-3C876A09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98BC1-8D08-4CF7-ACA3-A2211698E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58C62-FEC0-4596-B70E-37E8EAA66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57654-0015-4287-9960-568E3F47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5D473-C78D-45BF-BC0E-DAA8D7EC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D1AB3-1EFB-4A30-8B2C-51C856DA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063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44E4-FE8C-4806-9071-9086F0BB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04C3CD-654A-4E1A-B427-FA2F3E88E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623A5-2B8F-42D5-9D3F-65A7460C9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826A0-3908-4B22-930C-5F456EC9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E4716-0432-496F-A210-FEA2CEBB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69C14-C70B-4859-BFBD-444CF267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51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17A88-C0B9-4532-AE9C-A4A3E892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1CFCD-29B1-406E-A47B-F340C6EE4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A30DC-33D5-4CE3-B994-98C1CBF103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A3B4-9463-4B05-B5A1-14908DDC464F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CD05B-2551-4854-BF37-C073F1843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6E6F-3323-4DB7-BA8F-48D7389CD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3BAC-9622-499E-B34D-DD83D9F7E3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278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i.gov.au/students/get-a-usi" TargetMode="External"/><Relationship Id="rId2" Type="http://schemas.openxmlformats.org/officeDocument/2006/relationships/hyperlink" Target="https://www.usi.gov.a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7594" y="4236276"/>
            <a:ext cx="2273908" cy="195415"/>
          </a:xfrm>
          <a:prstGeom prst="rect">
            <a:avLst/>
          </a:prstGeom>
        </p:spPr>
        <p:txBody>
          <a:bodyPr vert="horz" wrap="square" lIns="0" tIns="13820" rIns="0" bIns="0" rtlCol="0">
            <a:spAutoFit/>
          </a:bodyPr>
          <a:lstStyle/>
          <a:p>
            <a:pPr marL="11516">
              <a:spcBef>
                <a:spcPts val="109"/>
              </a:spcBef>
            </a:pPr>
            <a:r>
              <a:rPr sz="1179" b="1" dirty="0">
                <a:latin typeface="Arial"/>
                <a:cs typeface="Arial"/>
              </a:rPr>
              <a:t>V</a:t>
            </a:r>
            <a:r>
              <a:rPr sz="1179" b="1" spc="-168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E</a:t>
            </a:r>
            <a:r>
              <a:rPr sz="1179" b="1" spc="-168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R</a:t>
            </a:r>
            <a:r>
              <a:rPr sz="1179" b="1" spc="-172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S</a:t>
            </a:r>
            <a:r>
              <a:rPr sz="1179" b="1" spc="-168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I</a:t>
            </a:r>
            <a:r>
              <a:rPr sz="1179" b="1" spc="-154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O</a:t>
            </a:r>
            <a:r>
              <a:rPr sz="1179" b="1" spc="-168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N</a:t>
            </a:r>
            <a:r>
              <a:rPr sz="1179" b="1" spc="-154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:</a:t>
            </a:r>
            <a:r>
              <a:rPr sz="1179" b="1" spc="299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J</a:t>
            </a:r>
            <a:r>
              <a:rPr sz="1179" b="1" spc="-168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A</a:t>
            </a:r>
            <a:r>
              <a:rPr sz="1179" b="1" spc="-168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N</a:t>
            </a:r>
            <a:r>
              <a:rPr sz="1179" b="1" spc="-159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U</a:t>
            </a:r>
            <a:r>
              <a:rPr sz="1179" b="1" spc="-172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A</a:t>
            </a:r>
            <a:r>
              <a:rPr sz="1179" b="1" spc="-163" dirty="0">
                <a:latin typeface="Arial"/>
                <a:cs typeface="Arial"/>
              </a:rPr>
              <a:t> </a:t>
            </a:r>
            <a:r>
              <a:rPr sz="1179" b="1" spc="77" dirty="0">
                <a:latin typeface="Arial"/>
                <a:cs typeface="Arial"/>
              </a:rPr>
              <a:t>RY</a:t>
            </a:r>
            <a:r>
              <a:rPr sz="1179" b="1" spc="290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2</a:t>
            </a:r>
            <a:r>
              <a:rPr sz="1179" b="1" spc="-163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0</a:t>
            </a:r>
            <a:r>
              <a:rPr sz="1179" b="1" spc="-163" dirty="0">
                <a:latin typeface="Arial"/>
                <a:cs typeface="Arial"/>
              </a:rPr>
              <a:t> </a:t>
            </a:r>
            <a:r>
              <a:rPr sz="1179" b="1" dirty="0">
                <a:latin typeface="Arial"/>
                <a:cs typeface="Arial"/>
              </a:rPr>
              <a:t>2</a:t>
            </a:r>
            <a:r>
              <a:rPr sz="1179" b="1" spc="-163" dirty="0">
                <a:latin typeface="Arial"/>
                <a:cs typeface="Arial"/>
              </a:rPr>
              <a:t> </a:t>
            </a:r>
            <a:r>
              <a:rPr lang="en-AU" sz="1179" b="1" spc="-45" dirty="0">
                <a:latin typeface="Arial"/>
                <a:cs typeface="Arial"/>
              </a:rPr>
              <a:t>3</a:t>
            </a:r>
            <a:endParaRPr sz="1179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9268" y="2537057"/>
            <a:ext cx="8089524" cy="891943"/>
          </a:xfrm>
          <a:prstGeom prst="rect">
            <a:avLst/>
          </a:prstGeom>
        </p:spPr>
        <p:txBody>
          <a:bodyPr vert="horz" wrap="square" lIns="0" tIns="12668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100"/>
              </a:spcBef>
            </a:pPr>
            <a:r>
              <a:rPr sz="5713" b="1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sz="5713" b="1" spc="-25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713" b="1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5713" b="1" spc="-3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713" b="1" spc="-23" dirty="0">
                <a:latin typeface="Arial" panose="020B0604020202020204" pitchFamily="34" charset="0"/>
                <a:cs typeface="Arial" panose="020B0604020202020204" pitchFamily="34" charset="0"/>
              </a:rPr>
              <a:t>Induction</a:t>
            </a:r>
            <a:endParaRPr sz="571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57007D-94A8-416E-9A4A-4D84544F8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042" y="4095055"/>
            <a:ext cx="2212946" cy="2530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1304" y="873217"/>
            <a:ext cx="9535557" cy="755344"/>
          </a:xfrm>
          <a:prstGeom prst="rect">
            <a:avLst/>
          </a:prstGeom>
        </p:spPr>
        <p:txBody>
          <a:bodyPr vert="horz" wrap="square" lIns="0" tIns="199399" rIns="0" bIns="0" rtlCol="0" anchor="ctr">
            <a:spAutoFit/>
          </a:bodyPr>
          <a:lstStyle/>
          <a:p>
            <a:pPr marL="27639">
              <a:lnSpc>
                <a:spcPct val="100000"/>
              </a:lnSpc>
              <a:spcBef>
                <a:spcPts val="100"/>
              </a:spcBef>
            </a:pP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sz="3600" b="1" spc="-1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credits</a:t>
            </a:r>
            <a:r>
              <a:rPr sz="3600" b="1" spc="-17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3600" b="1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sz="3600"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1304" y="1801600"/>
            <a:ext cx="7990868" cy="2428100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11516" marR="4607">
              <a:lnSpc>
                <a:spcPts val="2403"/>
              </a:lnSpc>
              <a:spcBef>
                <a:spcPts val="399"/>
              </a:spcBef>
              <a:tabLst>
                <a:tab pos="6303480" algn="l"/>
              </a:tabLst>
            </a:pPr>
            <a:r>
              <a:rPr sz="2222" dirty="0">
                <a:latin typeface="Arial"/>
                <a:cs typeface="Arial"/>
              </a:rPr>
              <a:t>If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successfully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complete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some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competencies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Certificate </a:t>
            </a:r>
            <a:r>
              <a:rPr sz="2222" dirty="0">
                <a:latin typeface="Arial"/>
                <a:cs typeface="Arial"/>
              </a:rPr>
              <a:t>II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 III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qualification,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receive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partial</a:t>
            </a:r>
            <a:r>
              <a:rPr sz="2222" spc="27" dirty="0">
                <a:latin typeface="Arial"/>
                <a:cs typeface="Arial"/>
              </a:rPr>
              <a:t> </a:t>
            </a:r>
            <a:r>
              <a:rPr lang="en-AU" sz="2222" spc="-9" dirty="0">
                <a:latin typeface="Arial"/>
                <a:cs typeface="Arial"/>
              </a:rPr>
              <a:t>credits </a:t>
            </a:r>
            <a:r>
              <a:rPr sz="2222" dirty="0">
                <a:latin typeface="Arial"/>
                <a:cs typeface="Arial"/>
              </a:rPr>
              <a:t>for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what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spc="-18" dirty="0">
                <a:latin typeface="Arial"/>
                <a:cs typeface="Arial"/>
              </a:rPr>
              <a:t>have </a:t>
            </a:r>
            <a:r>
              <a:rPr sz="2222" spc="-9" dirty="0">
                <a:latin typeface="Arial"/>
                <a:cs typeface="Arial"/>
              </a:rPr>
              <a:t>completed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3446" dirty="0">
              <a:latin typeface="Arial"/>
              <a:cs typeface="Arial"/>
            </a:endParaRPr>
          </a:p>
          <a:p>
            <a:pPr marL="30518" marR="523419" indent="5182">
              <a:lnSpc>
                <a:spcPts val="2403"/>
              </a:lnSpc>
              <a:tabLst>
                <a:tab pos="1846648" algn="l"/>
              </a:tabLst>
            </a:pPr>
            <a:r>
              <a:rPr sz="2222" dirty="0">
                <a:latin typeface="Arial"/>
                <a:cs typeface="Arial"/>
              </a:rPr>
              <a:t>For </a:t>
            </a:r>
            <a:r>
              <a:rPr sz="2222" spc="-9" dirty="0">
                <a:latin typeface="Arial"/>
                <a:cs typeface="Arial"/>
              </a:rPr>
              <a:t>example:</a:t>
            </a:r>
            <a:r>
              <a:rPr lang="en-AU"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if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successfully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complete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half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units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of </a:t>
            </a:r>
            <a:r>
              <a:rPr sz="2222" dirty="0">
                <a:latin typeface="Arial"/>
                <a:cs typeface="Arial"/>
              </a:rPr>
              <a:t>competency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Certificate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II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qualification,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bank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2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45" dirty="0">
                <a:latin typeface="Arial"/>
                <a:cs typeface="Arial"/>
              </a:rPr>
              <a:t>4 </a:t>
            </a:r>
            <a:r>
              <a:rPr lang="en-AU" sz="2222" spc="-45" dirty="0">
                <a:latin typeface="Arial"/>
                <a:cs typeface="Arial"/>
              </a:rPr>
              <a:t>credits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available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that </a:t>
            </a:r>
            <a:r>
              <a:rPr sz="2222" spc="-9" dirty="0">
                <a:latin typeface="Arial"/>
                <a:cs typeface="Arial"/>
              </a:rPr>
              <a:t>course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949" y="845299"/>
            <a:ext cx="9535557" cy="760844"/>
          </a:xfrm>
          <a:prstGeom prst="rect">
            <a:avLst/>
          </a:prstGeom>
        </p:spPr>
        <p:txBody>
          <a:bodyPr vert="horz" wrap="square" lIns="0" tIns="204846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spc="-36" dirty="0">
                <a:solidFill>
                  <a:schemeClr val="tx1"/>
                </a:solidFill>
              </a:rPr>
              <a:t>Pathways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4909813" y="5698661"/>
            <a:ext cx="3731305" cy="46166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516">
              <a:lnSpc>
                <a:spcPts val="1845"/>
              </a:lnSpc>
            </a:pPr>
            <a:r>
              <a:rPr dirty="0"/>
              <a:t>Inspiring</a:t>
            </a:r>
            <a:r>
              <a:rPr spc="-5" dirty="0"/>
              <a:t> </a:t>
            </a:r>
            <a:r>
              <a:rPr dirty="0"/>
              <a:t>growth,</a:t>
            </a:r>
            <a:r>
              <a:rPr spc="-36" dirty="0"/>
              <a:t> </a:t>
            </a:r>
            <a:r>
              <a:rPr dirty="0"/>
              <a:t>positive</a:t>
            </a:r>
            <a:r>
              <a:rPr spc="-5" dirty="0"/>
              <a:t> </a:t>
            </a:r>
            <a:r>
              <a:rPr spc="-9" dirty="0"/>
              <a:t>well-</a:t>
            </a:r>
            <a:r>
              <a:rPr dirty="0"/>
              <a:t>being</a:t>
            </a:r>
            <a:r>
              <a:rPr spc="27" dirty="0"/>
              <a:t> </a:t>
            </a:r>
            <a:r>
              <a:rPr dirty="0"/>
              <a:t>and</a:t>
            </a:r>
            <a:r>
              <a:rPr spc="-18" dirty="0"/>
              <a:t> </a:t>
            </a:r>
            <a:r>
              <a:rPr dirty="0"/>
              <a:t>quality</a:t>
            </a:r>
            <a:r>
              <a:rPr spc="5" dirty="0"/>
              <a:t> </a:t>
            </a:r>
            <a:r>
              <a:rPr dirty="0"/>
              <a:t>outcomes</a:t>
            </a:r>
            <a:r>
              <a:rPr spc="-9" dirty="0"/>
              <a:t> </a:t>
            </a:r>
            <a:r>
              <a:rPr dirty="0"/>
              <a:t>for</a:t>
            </a:r>
            <a:r>
              <a:rPr spc="-27" dirty="0"/>
              <a:t> </a:t>
            </a:r>
            <a:r>
              <a:rPr spc="-23" dirty="0"/>
              <a:t>all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3EECEF9-9BC2-4A00-9582-03DB4E8B9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448" y="1753300"/>
            <a:ext cx="8413059" cy="41761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672" y="934182"/>
            <a:ext cx="9535557" cy="834746"/>
          </a:xfrm>
          <a:prstGeom prst="rect">
            <a:avLst/>
          </a:prstGeom>
        </p:spPr>
        <p:txBody>
          <a:bodyPr vert="horz" wrap="square" lIns="0" tIns="278033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3600" b="1" spc="-1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3" dirty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sz="3600" b="1" spc="-1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600" b="1" spc="-17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sz="3600" b="1" spc="-1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3600" b="1" spc="-17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Learner: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0672" y="2075221"/>
            <a:ext cx="8767990" cy="2240196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222842" indent="-211900">
              <a:spcBef>
                <a:spcPts val="100"/>
              </a:spcBef>
              <a:buFont typeface="Wingdings"/>
              <a:buChar char=""/>
              <a:tabLst>
                <a:tab pos="223416" algn="l"/>
              </a:tabLst>
            </a:pPr>
            <a:r>
              <a:rPr sz="2222" dirty="0">
                <a:latin typeface="Arial"/>
                <a:cs typeface="Arial"/>
              </a:rPr>
              <a:t>Undertake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defined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routine </a:t>
            </a:r>
            <a:r>
              <a:rPr sz="2222" spc="-9" dirty="0">
                <a:latin typeface="Arial"/>
                <a:cs typeface="Arial"/>
              </a:rPr>
              <a:t>activities</a:t>
            </a:r>
            <a:endParaRPr sz="2222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902" dirty="0">
              <a:latin typeface="Arial"/>
              <a:cs typeface="Arial"/>
            </a:endParaRPr>
          </a:p>
          <a:p>
            <a:pPr marL="222842" indent="-211900">
              <a:spcBef>
                <a:spcPts val="5"/>
              </a:spcBef>
              <a:buFont typeface="Wingdings"/>
              <a:buChar char=""/>
              <a:tabLst>
                <a:tab pos="223416" algn="l"/>
              </a:tabLst>
            </a:pPr>
            <a:r>
              <a:rPr sz="2222" dirty="0">
                <a:latin typeface="Arial"/>
                <a:cs typeface="Arial"/>
              </a:rPr>
              <a:t>Identify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report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simple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issues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problems</a:t>
            </a:r>
            <a:endParaRPr sz="2222" dirty="0">
              <a:latin typeface="Arial"/>
              <a:cs typeface="Arial"/>
            </a:endParaRPr>
          </a:p>
          <a:p>
            <a:pPr>
              <a:spcBef>
                <a:spcPts val="32"/>
              </a:spcBef>
              <a:buFont typeface="Wingdings"/>
              <a:buChar char=""/>
            </a:pPr>
            <a:endParaRPr sz="3128" dirty="0">
              <a:latin typeface="Arial"/>
              <a:cs typeface="Arial"/>
            </a:endParaRPr>
          </a:p>
          <a:p>
            <a:pPr marL="222842" marR="4607" indent="-211900">
              <a:lnSpc>
                <a:spcPts val="2403"/>
              </a:lnSpc>
              <a:buFont typeface="Wingdings"/>
              <a:buChar char=""/>
              <a:tabLst>
                <a:tab pos="223416" algn="l"/>
              </a:tabLst>
            </a:pPr>
            <a:r>
              <a:rPr sz="2222" dirty="0">
                <a:latin typeface="Arial"/>
                <a:cs typeface="Arial"/>
              </a:rPr>
              <a:t>Apply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basic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knowledge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 skills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demonstrate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autonomy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highly </a:t>
            </a:r>
            <a:r>
              <a:rPr sz="2222" dirty="0">
                <a:latin typeface="Arial"/>
                <a:cs typeface="Arial"/>
              </a:rPr>
              <a:t>structured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stable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contexts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 within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narrow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parameters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754" y="774791"/>
            <a:ext cx="9535557" cy="834746"/>
          </a:xfrm>
          <a:prstGeom prst="rect">
            <a:avLst/>
          </a:prstGeom>
        </p:spPr>
        <p:txBody>
          <a:bodyPr vert="horz" wrap="square" lIns="0" tIns="278033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3600" b="1" spc="-1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600" b="1" spc="-1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3" dirty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sz="3600" b="1" spc="-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600" b="1" spc="-1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sz="3600" b="1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Learner: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754" y="1787767"/>
            <a:ext cx="8765111" cy="3214340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283302" marR="267180" indent="-272362">
              <a:lnSpc>
                <a:spcPts val="2403"/>
              </a:lnSpc>
              <a:spcBef>
                <a:spcPts val="399"/>
              </a:spcBef>
              <a:buClr>
                <a:srgbClr val="E48311"/>
              </a:buClr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Demonstrate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basic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operational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knowledge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moderate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range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of </a:t>
            </a:r>
            <a:r>
              <a:rPr sz="2222" spc="-9" dirty="0">
                <a:latin typeface="Arial"/>
                <a:cs typeface="Arial"/>
              </a:rPr>
              <a:t>areas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11"/>
              </a:spcBef>
              <a:buClr>
                <a:srgbClr val="E48311"/>
              </a:buClr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Apply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defined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range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skills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61"/>
              </a:spcBef>
              <a:buClr>
                <a:srgbClr val="E48311"/>
              </a:buClr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Apply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solutions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limited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range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predictable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problems</a:t>
            </a:r>
            <a:endParaRPr sz="2222" dirty="0">
              <a:latin typeface="Arial"/>
              <a:cs typeface="Arial"/>
            </a:endParaRPr>
          </a:p>
          <a:p>
            <a:pPr marL="283302" marR="148561" indent="-272362">
              <a:lnSpc>
                <a:spcPts val="2403"/>
              </a:lnSpc>
              <a:spcBef>
                <a:spcPts val="1147"/>
              </a:spcBef>
              <a:buClr>
                <a:srgbClr val="E48311"/>
              </a:buClr>
              <a:buFont typeface="Wingdings"/>
              <a:buChar char=""/>
              <a:tabLst>
                <a:tab pos="283302" algn="l"/>
                <a:tab pos="283878" algn="l"/>
                <a:tab pos="7569703" algn="l"/>
              </a:tabLst>
            </a:pPr>
            <a:r>
              <a:rPr sz="2222" dirty="0">
                <a:latin typeface="Arial"/>
                <a:cs typeface="Arial"/>
              </a:rPr>
              <a:t>Perform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range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tasks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where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choice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between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limited</a:t>
            </a:r>
            <a:r>
              <a:rPr sz="2222" dirty="0">
                <a:latin typeface="Arial"/>
                <a:cs typeface="Arial"/>
              </a:rPr>
              <a:t>	range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of </a:t>
            </a:r>
            <a:r>
              <a:rPr sz="2222" dirty="0">
                <a:latin typeface="Arial"/>
                <a:cs typeface="Arial"/>
              </a:rPr>
              <a:t>options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required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16"/>
              </a:spcBef>
              <a:buClr>
                <a:srgbClr val="E48311"/>
              </a:buClr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Assess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record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information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from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variety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sources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48"/>
              </a:spcBef>
              <a:buClr>
                <a:srgbClr val="E48311"/>
              </a:buClr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spc="-41" dirty="0">
                <a:latin typeface="Arial"/>
                <a:cs typeface="Arial"/>
              </a:rPr>
              <a:t>Take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limited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responsibility</a:t>
            </a:r>
            <a:r>
              <a:rPr sz="2222" spc="-5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own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outputs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work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learning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1711" y="1017849"/>
            <a:ext cx="8623191" cy="566790"/>
          </a:xfrm>
          <a:prstGeom prst="rect">
            <a:avLst/>
          </a:prstGeom>
        </p:spPr>
        <p:txBody>
          <a:bodyPr vert="horz" wrap="square" lIns="0" tIns="12668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3600" b="1" spc="-1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600" b="1" spc="-1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3" dirty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600" b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sz="3600" b="1" spc="-1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sz="3600" b="1" spc="-1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Learner: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1711" y="1858354"/>
            <a:ext cx="8025760" cy="3335991"/>
          </a:xfrm>
          <a:prstGeom prst="rect">
            <a:avLst/>
          </a:prstGeom>
        </p:spPr>
        <p:txBody>
          <a:bodyPr vert="horz" wrap="square" lIns="0" tIns="120346" rIns="0" bIns="0" rtlCol="0">
            <a:spAutoFit/>
          </a:bodyPr>
          <a:lstStyle/>
          <a:p>
            <a:pPr marL="283302" indent="-272362">
              <a:spcBef>
                <a:spcPts val="948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Demonstrate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knowledge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specific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area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18" dirty="0">
                <a:latin typeface="Arial"/>
                <a:cs typeface="Arial"/>
              </a:rPr>
              <a:t>work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61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Select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apply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specialised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range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skills</a:t>
            </a:r>
            <a:endParaRPr sz="2222" dirty="0">
              <a:latin typeface="Arial"/>
              <a:cs typeface="Arial"/>
            </a:endParaRPr>
          </a:p>
          <a:p>
            <a:pPr marL="283302" marR="157198" indent="-272362">
              <a:lnSpc>
                <a:spcPts val="2403"/>
              </a:lnSpc>
              <a:spcBef>
                <a:spcPts val="1147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Provide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apply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solutions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predictable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9" dirty="0">
                <a:latin typeface="Arial"/>
                <a:cs typeface="Arial"/>
              </a:rPr>
              <a:t> unpredictable problems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11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Perform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routine</a:t>
            </a:r>
            <a:r>
              <a:rPr sz="2222" spc="-9" dirty="0">
                <a:latin typeface="Arial"/>
                <a:cs typeface="Arial"/>
              </a:rPr>
              <a:t> tasks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848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Assess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record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information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from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variety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sources</a:t>
            </a:r>
            <a:endParaRPr sz="2222" dirty="0">
              <a:latin typeface="Arial"/>
              <a:cs typeface="Arial"/>
            </a:endParaRPr>
          </a:p>
          <a:p>
            <a:pPr marL="283302" marR="4607" indent="-272362">
              <a:lnSpc>
                <a:spcPts val="2403"/>
              </a:lnSpc>
              <a:spcBef>
                <a:spcPts val="1152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spc="-41" dirty="0">
                <a:latin typeface="Arial"/>
                <a:cs typeface="Arial"/>
              </a:rPr>
              <a:t>Take </a:t>
            </a:r>
            <a:r>
              <a:rPr sz="2222" dirty="0">
                <a:latin typeface="Arial"/>
                <a:cs typeface="Arial"/>
              </a:rPr>
              <a:t>limited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responsibility</a:t>
            </a:r>
            <a:r>
              <a:rPr sz="2222" spc="-6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known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stable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contexts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within </a:t>
            </a:r>
            <a:r>
              <a:rPr sz="2222" dirty="0">
                <a:latin typeface="Arial"/>
                <a:cs typeface="Arial"/>
              </a:rPr>
              <a:t>established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parameters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1711" y="1017849"/>
            <a:ext cx="4864924" cy="566790"/>
          </a:xfrm>
          <a:prstGeom prst="rect">
            <a:avLst/>
          </a:prstGeom>
        </p:spPr>
        <p:txBody>
          <a:bodyPr vert="horz" wrap="square" lIns="0" tIns="12668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100"/>
              </a:spcBef>
            </a:pPr>
            <a:r>
              <a:rPr sz="3600" b="1" spc="-27" dirty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sz="3600"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754" y="1816816"/>
            <a:ext cx="7924992" cy="3249286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29366" marR="181383" indent="5182">
              <a:lnSpc>
                <a:spcPts val="2403"/>
              </a:lnSpc>
              <a:spcBef>
                <a:spcPts val="399"/>
              </a:spcBef>
            </a:pPr>
            <a:r>
              <a:rPr sz="2222" dirty="0">
                <a:latin typeface="Arial"/>
                <a:cs typeface="Arial"/>
              </a:rPr>
              <a:t>Foundation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cover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key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underpin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successful </a:t>
            </a:r>
            <a:r>
              <a:rPr sz="2222" dirty="0">
                <a:latin typeface="Arial"/>
                <a:cs typeface="Arial"/>
              </a:rPr>
              <a:t>participation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society,</a:t>
            </a:r>
            <a:r>
              <a:rPr sz="2222" spc="-9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including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work.</a:t>
            </a:r>
            <a:endParaRPr sz="2222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48" dirty="0">
              <a:latin typeface="Arial"/>
              <a:cs typeface="Arial"/>
            </a:endParaRPr>
          </a:p>
          <a:p>
            <a:pPr marL="34549"/>
            <a:r>
              <a:rPr sz="2222" dirty="0">
                <a:latin typeface="Arial"/>
                <a:cs typeface="Arial"/>
              </a:rPr>
              <a:t>These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are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listed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in: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1002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Australian</a:t>
            </a:r>
            <a:r>
              <a:rPr sz="2222" spc="-6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Core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Framework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(ACSF)</a:t>
            </a:r>
            <a:endParaRPr sz="2222" dirty="0">
              <a:latin typeface="Arial"/>
              <a:cs typeface="Arial"/>
            </a:endParaRPr>
          </a:p>
          <a:p>
            <a:pPr marL="283302" indent="-272362">
              <a:spcBef>
                <a:spcPts val="1383"/>
              </a:spcBef>
              <a:buFont typeface="Wingdings"/>
              <a:buChar char=""/>
              <a:tabLst>
                <a:tab pos="283302" algn="l"/>
                <a:tab pos="283878" algn="l"/>
              </a:tabLst>
            </a:pPr>
            <a:r>
              <a:rPr sz="2222" dirty="0">
                <a:latin typeface="Arial"/>
                <a:cs typeface="Arial"/>
              </a:rPr>
              <a:t>Core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for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Work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Framework</a:t>
            </a:r>
            <a:r>
              <a:rPr sz="2222" spc="-9" dirty="0">
                <a:latin typeface="Arial"/>
                <a:cs typeface="Arial"/>
              </a:rPr>
              <a:t> (</a:t>
            </a:r>
            <a:r>
              <a:rPr sz="2222" spc="-9" dirty="0" err="1">
                <a:latin typeface="Arial"/>
                <a:cs typeface="Arial"/>
              </a:rPr>
              <a:t>CSfW</a:t>
            </a:r>
            <a:r>
              <a:rPr lang="en-AU" sz="2222" spc="-9" dirty="0">
                <a:latin typeface="Arial"/>
                <a:cs typeface="Arial"/>
              </a:rPr>
              <a:t>F</a:t>
            </a:r>
            <a:r>
              <a:rPr sz="2222" spc="-9" dirty="0">
                <a:latin typeface="Arial"/>
                <a:cs typeface="Arial"/>
              </a:rPr>
              <a:t>)</a:t>
            </a:r>
            <a:endParaRPr sz="2222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3446" dirty="0">
              <a:latin typeface="Arial"/>
              <a:cs typeface="Arial"/>
            </a:endParaRPr>
          </a:p>
          <a:p>
            <a:pPr marL="34549">
              <a:spcBef>
                <a:spcPts val="5"/>
              </a:spcBef>
            </a:pPr>
            <a:r>
              <a:rPr sz="2222" dirty="0">
                <a:latin typeface="Arial"/>
                <a:cs typeface="Arial"/>
              </a:rPr>
              <a:t>Foundation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are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included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all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updated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training </a:t>
            </a:r>
            <a:r>
              <a:rPr sz="2222" spc="-9" dirty="0">
                <a:latin typeface="Arial"/>
                <a:cs typeface="Arial"/>
              </a:rPr>
              <a:t>packages.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1483" y="952854"/>
            <a:ext cx="4239777" cy="566790"/>
          </a:xfrm>
          <a:prstGeom prst="rect">
            <a:avLst/>
          </a:prstGeom>
        </p:spPr>
        <p:txBody>
          <a:bodyPr vert="horz" wrap="square" lIns="0" tIns="12668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100"/>
              </a:spcBef>
            </a:pPr>
            <a:r>
              <a:rPr sz="3600" b="1" spc="-27" dirty="0">
                <a:solidFill>
                  <a:schemeClr val="tx1"/>
                </a:solidFill>
              </a:rPr>
              <a:t>Foundation</a:t>
            </a:r>
            <a:r>
              <a:rPr sz="3600" b="1" spc="-177" dirty="0">
                <a:solidFill>
                  <a:schemeClr val="tx1"/>
                </a:solidFill>
              </a:rPr>
              <a:t> </a:t>
            </a:r>
            <a:r>
              <a:rPr sz="3600" b="1" spc="-9" dirty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1169" y="1825099"/>
            <a:ext cx="2636666" cy="2796284"/>
          </a:xfrm>
          <a:prstGeom prst="rect">
            <a:avLst/>
          </a:prstGeom>
        </p:spPr>
        <p:txBody>
          <a:bodyPr vert="horz" wrap="square" lIns="0" tIns="43186" rIns="0" bIns="0" rtlCol="0">
            <a:spAutoFit/>
          </a:bodyPr>
          <a:lstStyle/>
          <a:p>
            <a:pPr marL="11516" marR="4607" indent="99041">
              <a:lnSpc>
                <a:spcPts val="2068"/>
              </a:lnSpc>
              <a:spcBef>
                <a:spcPts val="340"/>
              </a:spcBef>
            </a:pPr>
            <a:r>
              <a:rPr lang="en-AU" sz="1904" b="1" dirty="0">
                <a:latin typeface="Arial"/>
                <a:cs typeface="Arial"/>
              </a:rPr>
              <a:t>A</a:t>
            </a:r>
            <a:r>
              <a:rPr sz="1904" b="1" dirty="0">
                <a:latin typeface="Arial"/>
                <a:cs typeface="Arial"/>
              </a:rPr>
              <a:t>USTRALIAN</a:t>
            </a:r>
            <a:r>
              <a:rPr sz="1904" b="1" spc="9" dirty="0">
                <a:latin typeface="Arial"/>
                <a:cs typeface="Arial"/>
              </a:rPr>
              <a:t> </a:t>
            </a:r>
            <a:r>
              <a:rPr sz="1904" b="1" spc="-18" dirty="0">
                <a:latin typeface="Arial"/>
                <a:cs typeface="Arial"/>
              </a:rPr>
              <a:t>CORE </a:t>
            </a:r>
            <a:r>
              <a:rPr sz="1904" b="1" dirty="0">
                <a:latin typeface="Arial"/>
                <a:cs typeface="Arial"/>
              </a:rPr>
              <a:t>SKILLS</a:t>
            </a:r>
            <a:r>
              <a:rPr sz="1904" b="1" spc="-14" dirty="0">
                <a:latin typeface="Arial"/>
                <a:cs typeface="Arial"/>
              </a:rPr>
              <a:t> </a:t>
            </a:r>
            <a:r>
              <a:rPr sz="1904" b="1" spc="-9" dirty="0">
                <a:latin typeface="Arial"/>
                <a:cs typeface="Arial"/>
              </a:rPr>
              <a:t>FRAMEWORK</a:t>
            </a:r>
            <a:endParaRPr sz="1904" b="1" dirty="0">
              <a:latin typeface="Arial"/>
              <a:cs typeface="Arial"/>
            </a:endParaRPr>
          </a:p>
          <a:p>
            <a:pPr marL="251632">
              <a:spcBef>
                <a:spcPts val="413"/>
              </a:spcBef>
            </a:pPr>
            <a:r>
              <a:rPr sz="1904" spc="-9" dirty="0">
                <a:latin typeface="Arial"/>
                <a:cs typeface="Arial"/>
              </a:rPr>
              <a:t>Learning</a:t>
            </a:r>
            <a:endParaRPr sz="1904" dirty="0">
              <a:latin typeface="Arial"/>
              <a:cs typeface="Arial"/>
            </a:endParaRPr>
          </a:p>
          <a:p>
            <a:pPr marL="251632" marR="1353172">
              <a:lnSpc>
                <a:spcPct val="129000"/>
              </a:lnSpc>
            </a:pPr>
            <a:r>
              <a:rPr sz="1904" spc="-9" dirty="0">
                <a:latin typeface="Arial"/>
                <a:cs typeface="Arial"/>
              </a:rPr>
              <a:t>Reading Writing</a:t>
            </a:r>
            <a:endParaRPr sz="1904" dirty="0">
              <a:latin typeface="Arial"/>
              <a:cs typeface="Arial"/>
            </a:endParaRPr>
          </a:p>
          <a:p>
            <a:pPr marL="251632" marR="100191">
              <a:lnSpc>
                <a:spcPts val="2947"/>
              </a:lnSpc>
              <a:spcBef>
                <a:spcPts val="199"/>
              </a:spcBef>
            </a:pPr>
            <a:r>
              <a:rPr sz="1904" dirty="0">
                <a:latin typeface="Arial"/>
                <a:cs typeface="Arial"/>
              </a:rPr>
              <a:t>Oral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communication Numeracy</a:t>
            </a:r>
            <a:endParaRPr sz="1904" dirty="0">
              <a:latin typeface="Arial"/>
              <a:cs typeface="Arial"/>
            </a:endParaRPr>
          </a:p>
          <a:p>
            <a:pPr marL="251632">
              <a:spcBef>
                <a:spcPts val="449"/>
              </a:spcBef>
            </a:pPr>
            <a:r>
              <a:rPr sz="1904" dirty="0">
                <a:latin typeface="Arial"/>
                <a:cs typeface="Arial"/>
              </a:rPr>
              <a:t>Digital</a:t>
            </a:r>
            <a:r>
              <a:rPr sz="1904" spc="14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literacy</a:t>
            </a:r>
            <a:endParaRPr sz="1904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1260" y="1825099"/>
            <a:ext cx="3006925" cy="18518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1904" b="1" dirty="0">
                <a:latin typeface="Arial"/>
                <a:cs typeface="Arial"/>
              </a:rPr>
              <a:t>CORE</a:t>
            </a:r>
            <a:r>
              <a:rPr sz="1904" b="1" spc="-5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SKILLS FOR</a:t>
            </a:r>
            <a:r>
              <a:rPr sz="1904" b="1" spc="-9" dirty="0">
                <a:latin typeface="Arial"/>
                <a:cs typeface="Arial"/>
              </a:rPr>
              <a:t> </a:t>
            </a:r>
            <a:r>
              <a:rPr sz="1904" b="1" spc="-18" dirty="0">
                <a:latin typeface="Arial"/>
                <a:cs typeface="Arial"/>
              </a:rPr>
              <a:t>WORK</a:t>
            </a:r>
            <a:endParaRPr sz="1904" b="1" dirty="0">
              <a:latin typeface="Arial"/>
              <a:cs typeface="Arial"/>
            </a:endParaRPr>
          </a:p>
          <a:p>
            <a:pPr marL="51248" marR="93858">
              <a:lnSpc>
                <a:spcPct val="129099"/>
              </a:lnSpc>
              <a:spcBef>
                <a:spcPts val="934"/>
              </a:spcBef>
            </a:pPr>
            <a:r>
              <a:rPr sz="1904" dirty="0">
                <a:latin typeface="Arial"/>
                <a:cs typeface="Arial"/>
              </a:rPr>
              <a:t>Navigate</a:t>
            </a:r>
            <a:r>
              <a:rPr sz="1904" spc="27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the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world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of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spc="-18" dirty="0">
                <a:latin typeface="Arial"/>
                <a:cs typeface="Arial"/>
              </a:rPr>
              <a:t>work </a:t>
            </a:r>
            <a:r>
              <a:rPr sz="1904" dirty="0">
                <a:latin typeface="Arial"/>
                <a:cs typeface="Arial"/>
              </a:rPr>
              <a:t>Interact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with </a:t>
            </a:r>
            <a:r>
              <a:rPr sz="1904" spc="-9" dirty="0">
                <a:latin typeface="Arial"/>
                <a:cs typeface="Arial"/>
              </a:rPr>
              <a:t>others</a:t>
            </a:r>
            <a:endParaRPr sz="1904" dirty="0">
              <a:latin typeface="Arial"/>
              <a:cs typeface="Arial"/>
            </a:endParaRPr>
          </a:p>
          <a:p>
            <a:pPr marL="51248">
              <a:spcBef>
                <a:spcPts val="662"/>
              </a:spcBef>
            </a:pPr>
            <a:r>
              <a:rPr sz="1904" dirty="0">
                <a:latin typeface="Arial"/>
                <a:cs typeface="Arial"/>
              </a:rPr>
              <a:t>Get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the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work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spc="-18" dirty="0">
                <a:latin typeface="Arial"/>
                <a:cs typeface="Arial"/>
              </a:rPr>
              <a:t>done</a:t>
            </a:r>
            <a:endParaRPr sz="1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518" y="1284996"/>
            <a:ext cx="9535557" cy="753909"/>
          </a:xfrm>
          <a:prstGeom prst="rect">
            <a:avLst/>
          </a:prstGeom>
        </p:spPr>
        <p:txBody>
          <a:bodyPr vert="horz" wrap="square" lIns="0" tIns="197978" rIns="0" bIns="0" rtlCol="0" anchor="ctr">
            <a:spAutoFit/>
          </a:bodyPr>
          <a:lstStyle/>
          <a:p>
            <a:pPr marL="48369">
              <a:lnSpc>
                <a:spcPct val="100000"/>
              </a:lnSpc>
              <a:spcBef>
                <a:spcPts val="100"/>
              </a:spcBef>
            </a:pPr>
            <a:r>
              <a:rPr sz="3600" b="1" spc="-41" dirty="0">
                <a:latin typeface="Arial" panose="020B0604020202020204" pitchFamily="34" charset="0"/>
                <a:cs typeface="Arial" panose="020B0604020202020204" pitchFamily="34" charset="0"/>
              </a:rPr>
              <a:t>Transference</a:t>
            </a:r>
            <a:r>
              <a:rPr sz="3600" b="1" spc="-1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518" y="2325829"/>
            <a:ext cx="8742654" cy="2206342"/>
          </a:xfrm>
          <a:prstGeom prst="rect">
            <a:avLst/>
          </a:prstGeom>
        </p:spPr>
        <p:txBody>
          <a:bodyPr vert="horz" wrap="square" lIns="0" tIns="46641" rIns="0" bIns="0" rtlCol="0">
            <a:spAutoFit/>
          </a:bodyPr>
          <a:lstStyle/>
          <a:p>
            <a:pPr marL="11516" marR="19002" indent="5182">
              <a:lnSpc>
                <a:spcPct val="90000"/>
              </a:lnSpc>
              <a:spcBef>
                <a:spcPts val="367"/>
              </a:spcBef>
            </a:pPr>
            <a:r>
              <a:rPr sz="2222" spc="-36" dirty="0">
                <a:latin typeface="Arial"/>
                <a:cs typeface="Arial"/>
              </a:rPr>
              <a:t>You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may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not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ever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choose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work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chosen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VET</a:t>
            </a:r>
            <a:r>
              <a:rPr sz="2222" spc="-17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Area,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however </a:t>
            </a:r>
            <a:r>
              <a:rPr sz="2222" dirty="0">
                <a:latin typeface="Arial"/>
                <a:cs typeface="Arial"/>
              </a:rPr>
              <a:t>many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employability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/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foundation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are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able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transferred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any </a:t>
            </a:r>
            <a:r>
              <a:rPr sz="2222" spc="-9" dirty="0">
                <a:latin typeface="Arial"/>
                <a:cs typeface="Arial"/>
              </a:rPr>
              <a:t>workplace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48" dirty="0">
              <a:latin typeface="Arial"/>
              <a:cs typeface="Arial"/>
            </a:endParaRPr>
          </a:p>
          <a:p>
            <a:pPr marL="11516" marR="4607" indent="5182">
              <a:lnSpc>
                <a:spcPts val="2403"/>
              </a:lnSpc>
              <a:spcBef>
                <a:spcPts val="1854"/>
              </a:spcBef>
            </a:pPr>
            <a:r>
              <a:rPr sz="2222" dirty="0">
                <a:latin typeface="Arial"/>
                <a:cs typeface="Arial"/>
              </a:rPr>
              <a:t>Completion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VET</a:t>
            </a:r>
            <a:r>
              <a:rPr sz="2222" spc="-6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study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also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allows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demonstrate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commitment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perseverance –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both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traits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that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would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impress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any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employer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1744" y="803116"/>
            <a:ext cx="9535557" cy="806123"/>
          </a:xfrm>
          <a:prstGeom prst="rect">
            <a:avLst/>
          </a:prstGeom>
        </p:spPr>
        <p:txBody>
          <a:bodyPr vert="horz" wrap="square" lIns="0" tIns="249687" rIns="0" bIns="0" rtlCol="0" anchor="ctr">
            <a:spAutoFit/>
          </a:bodyPr>
          <a:lstStyle/>
          <a:p>
            <a:pPr marL="39156">
              <a:lnSpc>
                <a:spcPct val="100000"/>
              </a:lnSpc>
              <a:spcBef>
                <a:spcPts val="104"/>
              </a:spcBef>
            </a:pPr>
            <a:r>
              <a:rPr sz="3600" b="1" spc="-36" dirty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sz="3600" b="1" spc="-1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3600" b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3" dirty="0">
                <a:latin typeface="Arial" panose="020B0604020202020204" pitchFamily="34" charset="0"/>
                <a:cs typeface="Arial" panose="020B0604020202020204" pitchFamily="34" charset="0"/>
              </a:rPr>
              <a:t>tracking</a:t>
            </a:r>
            <a:r>
              <a:rPr sz="3600" b="1" spc="-1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competency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1744" y="1801615"/>
            <a:ext cx="8721925" cy="3455546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1516">
              <a:lnSpc>
                <a:spcPts val="2385"/>
              </a:lnSpc>
              <a:spcBef>
                <a:spcPts val="118"/>
              </a:spcBef>
            </a:pPr>
            <a:r>
              <a:rPr sz="2040" dirty="0">
                <a:latin typeface="Arial"/>
                <a:cs typeface="Arial"/>
              </a:rPr>
              <a:t>Who</a:t>
            </a:r>
            <a:r>
              <a:rPr sz="2040" spc="54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will</a:t>
            </a:r>
            <a:r>
              <a:rPr sz="2040" spc="54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gain</a:t>
            </a:r>
            <a:r>
              <a:rPr sz="2040" spc="41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benefit</a:t>
            </a:r>
            <a:r>
              <a:rPr sz="2040" spc="41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by</a:t>
            </a:r>
            <a:r>
              <a:rPr sz="2040" spc="36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you</a:t>
            </a:r>
            <a:r>
              <a:rPr sz="2040" spc="6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completing</a:t>
            </a:r>
            <a:r>
              <a:rPr sz="2040" spc="68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these</a:t>
            </a:r>
            <a:r>
              <a:rPr sz="2040" spc="6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certificate</a:t>
            </a:r>
            <a:r>
              <a:rPr sz="2040" spc="68" dirty="0">
                <a:latin typeface="Arial"/>
                <a:cs typeface="Arial"/>
              </a:rPr>
              <a:t> </a:t>
            </a:r>
            <a:r>
              <a:rPr sz="2040" spc="-9" dirty="0">
                <a:latin typeface="Arial"/>
                <a:cs typeface="Arial"/>
              </a:rPr>
              <a:t>qualifications?</a:t>
            </a:r>
            <a:endParaRPr sz="2040" dirty="0">
              <a:latin typeface="Arial"/>
              <a:cs typeface="Arial"/>
            </a:endParaRPr>
          </a:p>
          <a:p>
            <a:pPr marL="610943" indent="-328216">
              <a:lnSpc>
                <a:spcPts val="2222"/>
              </a:lnSpc>
              <a:buClr>
                <a:srgbClr val="000000"/>
              </a:buClr>
              <a:buFont typeface="Wingdings 2"/>
              <a:buChar char=""/>
              <a:tabLst>
                <a:tab pos="610943" algn="l"/>
                <a:tab pos="611519" algn="l"/>
              </a:tabLst>
            </a:pPr>
            <a:r>
              <a:rPr sz="1904" dirty="0">
                <a:latin typeface="Arial"/>
                <a:cs typeface="Arial"/>
              </a:rPr>
              <a:t>YOU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spc="-18" dirty="0">
                <a:latin typeface="Arial"/>
                <a:cs typeface="Arial"/>
              </a:rPr>
              <a:t>WILL</a:t>
            </a:r>
            <a:endParaRPr sz="1904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 2"/>
              <a:buChar char=""/>
            </a:pPr>
            <a:endParaRPr sz="2086" dirty="0">
              <a:latin typeface="Arial"/>
              <a:cs typeface="Arial"/>
            </a:endParaRPr>
          </a:p>
          <a:p>
            <a:pPr marL="11516" marR="72553">
              <a:lnSpc>
                <a:spcPts val="1995"/>
              </a:lnSpc>
              <a:spcBef>
                <a:spcPts val="1619"/>
              </a:spcBef>
            </a:pPr>
            <a:r>
              <a:rPr sz="2040" dirty="0">
                <a:latin typeface="Arial"/>
                <a:cs typeface="Arial"/>
              </a:rPr>
              <a:t>Who</a:t>
            </a:r>
            <a:r>
              <a:rPr sz="2040" spc="68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will</a:t>
            </a:r>
            <a:r>
              <a:rPr sz="2040" spc="50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develop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employability</a:t>
            </a:r>
            <a:r>
              <a:rPr sz="2040" spc="82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skills</a:t>
            </a:r>
            <a:r>
              <a:rPr sz="2040" spc="59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making</a:t>
            </a:r>
            <a:r>
              <a:rPr sz="2040" spc="41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you</a:t>
            </a:r>
            <a:r>
              <a:rPr sz="2040" spc="41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an</a:t>
            </a:r>
            <a:r>
              <a:rPr sz="2040" spc="68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attractive</a:t>
            </a:r>
            <a:r>
              <a:rPr sz="2040" spc="68" dirty="0">
                <a:latin typeface="Arial"/>
                <a:cs typeface="Arial"/>
              </a:rPr>
              <a:t> </a:t>
            </a:r>
            <a:r>
              <a:rPr sz="2040" spc="-9" dirty="0">
                <a:latin typeface="Arial"/>
                <a:cs typeface="Arial"/>
              </a:rPr>
              <a:t>employment </a:t>
            </a:r>
            <a:r>
              <a:rPr sz="2040" dirty="0">
                <a:latin typeface="Arial"/>
                <a:cs typeface="Arial"/>
              </a:rPr>
              <a:t>prospect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at the</a:t>
            </a:r>
            <a:r>
              <a:rPr sz="2040" spc="27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end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of</a:t>
            </a:r>
            <a:r>
              <a:rPr sz="2040" spc="-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Year</a:t>
            </a:r>
            <a:r>
              <a:rPr sz="2040" spc="14" dirty="0">
                <a:latin typeface="Arial"/>
                <a:cs typeface="Arial"/>
              </a:rPr>
              <a:t> </a:t>
            </a:r>
            <a:r>
              <a:rPr sz="2040" spc="-23" dirty="0">
                <a:latin typeface="Arial"/>
                <a:cs typeface="Arial"/>
              </a:rPr>
              <a:t>12?</a:t>
            </a:r>
            <a:endParaRPr sz="2040" dirty="0">
              <a:latin typeface="Arial"/>
              <a:cs typeface="Arial"/>
            </a:endParaRPr>
          </a:p>
          <a:p>
            <a:pPr marL="610943" indent="-328216">
              <a:lnSpc>
                <a:spcPts val="2167"/>
              </a:lnSpc>
              <a:buClr>
                <a:srgbClr val="000000"/>
              </a:buClr>
              <a:buFont typeface="Wingdings 2"/>
              <a:buChar char=""/>
              <a:tabLst>
                <a:tab pos="610943" algn="l"/>
                <a:tab pos="611519" algn="l"/>
              </a:tabLst>
            </a:pPr>
            <a:r>
              <a:rPr sz="1904" dirty="0">
                <a:latin typeface="Arial"/>
                <a:cs typeface="Arial"/>
              </a:rPr>
              <a:t>YOU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spc="-18" dirty="0">
                <a:latin typeface="Arial"/>
                <a:cs typeface="Arial"/>
              </a:rPr>
              <a:t>WILL</a:t>
            </a:r>
            <a:endParaRPr sz="1904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 2"/>
              <a:buChar char=""/>
            </a:pPr>
            <a:endParaRPr sz="2086" dirty="0">
              <a:latin typeface="Arial"/>
              <a:cs typeface="Arial"/>
            </a:endParaRPr>
          </a:p>
          <a:p>
            <a:pPr>
              <a:spcBef>
                <a:spcPts val="50"/>
              </a:spcBef>
              <a:buFont typeface="Wingdings 2"/>
              <a:buChar char=""/>
            </a:pPr>
            <a:endParaRPr sz="1814" dirty="0">
              <a:latin typeface="Arial"/>
              <a:cs typeface="Arial"/>
            </a:endParaRPr>
          </a:p>
          <a:p>
            <a:pPr marL="11516" marR="4607">
              <a:lnSpc>
                <a:spcPct val="101299"/>
              </a:lnSpc>
            </a:pPr>
            <a:r>
              <a:rPr sz="2040" dirty="0">
                <a:latin typeface="Arial"/>
                <a:cs typeface="Arial"/>
              </a:rPr>
              <a:t>Who</a:t>
            </a:r>
            <a:r>
              <a:rPr sz="2040" spc="50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needs</a:t>
            </a:r>
            <a:r>
              <a:rPr sz="2040" spc="32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to</a:t>
            </a:r>
            <a:r>
              <a:rPr sz="2040" spc="59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take</a:t>
            </a:r>
            <a:r>
              <a:rPr sz="2040" spc="6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responsibility</a:t>
            </a:r>
            <a:r>
              <a:rPr sz="2040" spc="32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for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completion</a:t>
            </a:r>
            <a:r>
              <a:rPr sz="2040" spc="36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of</a:t>
            </a:r>
            <a:r>
              <a:rPr sz="2040" spc="36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the</a:t>
            </a:r>
            <a:r>
              <a:rPr sz="2040" spc="59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course</a:t>
            </a:r>
            <a:r>
              <a:rPr sz="2040" spc="59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by</a:t>
            </a:r>
            <a:r>
              <a:rPr sz="2040" spc="50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the</a:t>
            </a:r>
            <a:r>
              <a:rPr sz="2040" spc="6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end</a:t>
            </a:r>
            <a:r>
              <a:rPr sz="2040" spc="59" dirty="0">
                <a:latin typeface="Arial"/>
                <a:cs typeface="Arial"/>
              </a:rPr>
              <a:t> </a:t>
            </a:r>
            <a:r>
              <a:rPr sz="2040" spc="-23" dirty="0">
                <a:latin typeface="Arial"/>
                <a:cs typeface="Arial"/>
              </a:rPr>
              <a:t>of </a:t>
            </a:r>
            <a:r>
              <a:rPr sz="2040" spc="-9" dirty="0">
                <a:latin typeface="Arial"/>
                <a:cs typeface="Arial"/>
              </a:rPr>
              <a:t>Year</a:t>
            </a:r>
            <a:r>
              <a:rPr sz="2040" spc="-18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10</a:t>
            </a:r>
            <a:r>
              <a:rPr sz="2040" spc="-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or</a:t>
            </a:r>
            <a:r>
              <a:rPr sz="2040" spc="-18" dirty="0">
                <a:latin typeface="Arial"/>
                <a:cs typeface="Arial"/>
              </a:rPr>
              <a:t> </a:t>
            </a:r>
            <a:r>
              <a:rPr sz="2040" spc="-23" dirty="0">
                <a:latin typeface="Arial"/>
                <a:cs typeface="Arial"/>
              </a:rPr>
              <a:t>12?</a:t>
            </a:r>
            <a:endParaRPr sz="2040" dirty="0">
              <a:latin typeface="Arial"/>
              <a:cs typeface="Arial"/>
            </a:endParaRPr>
          </a:p>
          <a:p>
            <a:pPr marL="610943" indent="-328216">
              <a:lnSpc>
                <a:spcPts val="2158"/>
              </a:lnSpc>
              <a:buClr>
                <a:srgbClr val="000000"/>
              </a:buClr>
              <a:buFont typeface="Wingdings 2"/>
              <a:buChar char=""/>
              <a:tabLst>
                <a:tab pos="610943" algn="l"/>
                <a:tab pos="611519" algn="l"/>
              </a:tabLst>
            </a:pPr>
            <a:r>
              <a:rPr sz="1904" dirty="0">
                <a:latin typeface="Arial"/>
                <a:cs typeface="Arial"/>
              </a:rPr>
              <a:t>YOU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spc="-23" dirty="0">
                <a:latin typeface="Arial"/>
                <a:cs typeface="Arial"/>
              </a:rPr>
              <a:t>DO</a:t>
            </a:r>
            <a:endParaRPr sz="1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0527" y="868658"/>
            <a:ext cx="10515600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60475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sz="36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6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59272" y="1600447"/>
            <a:ext cx="7738109" cy="4573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4139" indent="-342265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Rated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“Competent”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“Not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Competent”</a:t>
            </a:r>
            <a:r>
              <a:rPr sz="28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8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8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Competency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sz="28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card: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lvl="1" indent="-287020"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(A,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B,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C,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D,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1083310" lvl="1" indent="-287020"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Competency</a:t>
            </a:r>
            <a:r>
              <a:rPr sz="24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WTC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(Working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towards competency)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sz="2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265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sz="2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8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2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2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sz="2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approaching</a:t>
            </a:r>
            <a:r>
              <a:rPr sz="2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teacher.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897624" y="994833"/>
            <a:ext cx="3342976" cy="598978"/>
          </a:xfrm>
          <a:prstGeom prst="rect">
            <a:avLst/>
          </a:prstGeom>
        </p:spPr>
        <p:txBody>
          <a:bodyPr vert="horz" wrap="square" lIns="0" tIns="12668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chemeClr val="tx1"/>
                </a:solidFill>
              </a:rPr>
              <a:t>What</a:t>
            </a:r>
            <a:r>
              <a:rPr b="1" spc="-159" dirty="0">
                <a:solidFill>
                  <a:schemeClr val="tx1"/>
                </a:solidFill>
              </a:rPr>
              <a:t> </a:t>
            </a:r>
            <a:r>
              <a:rPr b="1" dirty="0">
                <a:solidFill>
                  <a:schemeClr val="tx1"/>
                </a:solidFill>
              </a:rPr>
              <a:t>is</a:t>
            </a:r>
            <a:r>
              <a:rPr b="1" spc="-163" dirty="0">
                <a:solidFill>
                  <a:schemeClr val="tx1"/>
                </a:solidFill>
              </a:rPr>
              <a:t> </a:t>
            </a:r>
            <a:r>
              <a:rPr b="1" spc="-18" dirty="0">
                <a:solidFill>
                  <a:schemeClr val="tx1"/>
                </a:solidFill>
              </a:rPr>
              <a:t>VET?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909813" y="5698661"/>
            <a:ext cx="3731305" cy="46166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516">
              <a:lnSpc>
                <a:spcPts val="1845"/>
              </a:lnSpc>
            </a:pPr>
            <a:r>
              <a:rPr dirty="0"/>
              <a:t>Inspiring</a:t>
            </a:r>
            <a:r>
              <a:rPr spc="-5" dirty="0"/>
              <a:t> </a:t>
            </a:r>
            <a:r>
              <a:rPr dirty="0"/>
              <a:t>growth,</a:t>
            </a:r>
            <a:r>
              <a:rPr spc="-36" dirty="0"/>
              <a:t> </a:t>
            </a:r>
            <a:r>
              <a:rPr dirty="0"/>
              <a:t>positive</a:t>
            </a:r>
            <a:r>
              <a:rPr spc="-5" dirty="0"/>
              <a:t> </a:t>
            </a:r>
            <a:r>
              <a:rPr spc="-9" dirty="0"/>
              <a:t>well-</a:t>
            </a:r>
            <a:r>
              <a:rPr dirty="0"/>
              <a:t>being</a:t>
            </a:r>
            <a:r>
              <a:rPr spc="27" dirty="0"/>
              <a:t> </a:t>
            </a:r>
            <a:r>
              <a:rPr dirty="0"/>
              <a:t>and</a:t>
            </a:r>
            <a:r>
              <a:rPr spc="-18" dirty="0"/>
              <a:t> </a:t>
            </a:r>
            <a:r>
              <a:rPr dirty="0"/>
              <a:t>quality</a:t>
            </a:r>
            <a:r>
              <a:rPr spc="5" dirty="0"/>
              <a:t> </a:t>
            </a:r>
            <a:r>
              <a:rPr dirty="0"/>
              <a:t>outcomes</a:t>
            </a:r>
            <a:r>
              <a:rPr spc="-9" dirty="0"/>
              <a:t> </a:t>
            </a:r>
            <a:r>
              <a:rPr dirty="0"/>
              <a:t>for</a:t>
            </a:r>
            <a:r>
              <a:rPr spc="-27" dirty="0"/>
              <a:t> </a:t>
            </a:r>
            <a:r>
              <a:rPr spc="-23" dirty="0"/>
              <a:t>all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251D94-77BF-4BF7-AAD4-D14FABB20ADE}"/>
              </a:ext>
            </a:extLst>
          </p:cNvPr>
          <p:cNvSpPr/>
          <p:nvPr/>
        </p:nvSpPr>
        <p:spPr>
          <a:xfrm>
            <a:off x="741027" y="1819109"/>
            <a:ext cx="922509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AU" sz="3200" spc="-10" dirty="0"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en-AU" sz="32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n-AU"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AU"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1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n-AU" sz="32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AU" sz="3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en-AU"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AU" sz="32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10" dirty="0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en-AU" sz="32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30" dirty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AU" sz="32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(RTOs)</a:t>
            </a:r>
            <a:r>
              <a:rPr lang="en-AU" sz="32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2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Focuses</a:t>
            </a:r>
            <a:r>
              <a:rPr lang="en-AU"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AU" sz="32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r>
              <a:rPr lang="en-AU"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AU" sz="32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AU" sz="32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10" dirty="0">
                <a:latin typeface="Arial" panose="020B0604020202020204" pitchFamily="34" charset="0"/>
                <a:cs typeface="Arial" panose="020B0604020202020204" pitchFamily="34" charset="0"/>
              </a:rPr>
              <a:t>workplace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88290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AU" sz="3200" spc="-30" dirty="0">
                <a:latin typeface="Arial" panose="020B0604020202020204" pitchFamily="34" charset="0"/>
                <a:cs typeface="Arial" panose="020B0604020202020204" pitchFamily="34" charset="0"/>
              </a:rPr>
              <a:t>Traditionally,</a:t>
            </a:r>
            <a:r>
              <a:rPr lang="en-AU" sz="32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takes</a:t>
            </a:r>
            <a:r>
              <a:rPr lang="en-AU"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en-AU"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AU" sz="3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25" dirty="0">
                <a:latin typeface="Arial" panose="020B0604020202020204" pitchFamily="34" charset="0"/>
                <a:cs typeface="Arial" panose="020B0604020202020204" pitchFamily="34" charset="0"/>
              </a:rPr>
              <a:t>TAFEs</a:t>
            </a:r>
            <a:r>
              <a:rPr lang="en-AU"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AU"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10" dirty="0">
                <a:latin typeface="Arial" panose="020B0604020202020204" pitchFamily="34" charset="0"/>
                <a:cs typeface="Arial" panose="020B0604020202020204" pitchFamily="34" charset="0"/>
              </a:rPr>
              <a:t>other Registered T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raining</a:t>
            </a:r>
            <a:r>
              <a:rPr lang="en-AU"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pc="-10" dirty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C127-2168-48F7-BF18-209193A9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6185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b="1" dirty="0">
                <a:latin typeface="Arial" panose="020B0604020202020204" pitchFamily="34" charset="0"/>
                <a:cs typeface="Arial" panose="020B0604020202020204" pitchFamily="34" charset="0"/>
              </a:rPr>
              <a:t>Issuance of Qualifications / Statements of Attainment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58E4-C150-420C-83F6-8BF55DE0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748"/>
            <a:ext cx="10515600" cy="435133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will have their course results finalised upon final date of training and assessing as indicated by the course trainer / assessor. 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will receive their Qualifications / Statements of Attainment as part of their Year 12 Leavers Ceremony packs.</a:t>
            </a:r>
          </a:p>
          <a:p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*A Statement of Attainment will be provided upon request for students who withdraw / exit the course early (with completion of at least one unit of competency) or transfer to another school, or exit school to the workforce.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3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505" y="908172"/>
            <a:ext cx="9535557" cy="718990"/>
          </a:xfrm>
          <a:prstGeom prst="rect">
            <a:avLst/>
          </a:prstGeom>
        </p:spPr>
        <p:txBody>
          <a:bodyPr vert="horz" wrap="square" lIns="0" tIns="163397" rIns="0" bIns="0" rtlCol="0" anchor="ctr">
            <a:spAutoFit/>
          </a:bodyPr>
          <a:lstStyle/>
          <a:p>
            <a:pPr marL="41459">
              <a:lnSpc>
                <a:spcPct val="100000"/>
              </a:lnSpc>
              <a:spcBef>
                <a:spcPts val="100"/>
              </a:spcBef>
            </a:pP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3600" b="1" spc="-2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54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4505" y="1881832"/>
            <a:ext cx="8744958" cy="2813751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16699">
              <a:spcBef>
                <a:spcPts val="100"/>
              </a:spcBef>
            </a:pPr>
            <a:r>
              <a:rPr sz="2222" dirty="0">
                <a:latin typeface="Arial"/>
                <a:cs typeface="Arial"/>
              </a:rPr>
              <a:t>Training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 shared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responsibility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between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trainer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trainee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48" dirty="0">
              <a:latin typeface="Arial"/>
              <a:cs typeface="Arial"/>
            </a:endParaRPr>
          </a:p>
          <a:p>
            <a:pPr marL="11516" marR="310366" indent="5182">
              <a:lnSpc>
                <a:spcPts val="2403"/>
              </a:lnSpc>
              <a:spcBef>
                <a:spcPts val="1854"/>
              </a:spcBef>
            </a:pPr>
            <a:r>
              <a:rPr sz="2222" dirty="0">
                <a:latin typeface="Arial"/>
                <a:cs typeface="Arial"/>
              </a:rPr>
              <a:t>The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trainer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provide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opportunities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experiences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reflecting</a:t>
            </a:r>
            <a:r>
              <a:rPr sz="2222" spc="-23" dirty="0">
                <a:latin typeface="Arial"/>
                <a:cs typeface="Arial"/>
              </a:rPr>
              <a:t> the </a:t>
            </a:r>
            <a:r>
              <a:rPr sz="2222" dirty="0">
                <a:latin typeface="Arial"/>
                <a:cs typeface="Arial"/>
              </a:rPr>
              <a:t>needs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industry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48" dirty="0">
              <a:latin typeface="Arial"/>
              <a:cs typeface="Arial"/>
            </a:endParaRPr>
          </a:p>
          <a:p>
            <a:pPr marL="11516" marR="4607" indent="5182">
              <a:lnSpc>
                <a:spcPts val="2403"/>
              </a:lnSpc>
              <a:spcBef>
                <a:spcPts val="1814"/>
              </a:spcBef>
            </a:pPr>
            <a:r>
              <a:rPr sz="2222" dirty="0">
                <a:latin typeface="Arial"/>
                <a:cs typeface="Arial"/>
              </a:rPr>
              <a:t>The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trainee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expected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self-assess</a:t>
            </a:r>
            <a:r>
              <a:rPr sz="2222" spc="-5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when</a:t>
            </a:r>
            <a:r>
              <a:rPr sz="2222" spc="-9" dirty="0">
                <a:latin typeface="Arial"/>
                <a:cs typeface="Arial"/>
              </a:rPr>
              <a:t> ready,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complete </a:t>
            </a:r>
            <a:r>
              <a:rPr sz="2222" dirty="0">
                <a:latin typeface="Arial"/>
                <a:cs typeface="Arial"/>
              </a:rPr>
              <a:t>assessment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satisfy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performance</a:t>
            </a:r>
            <a:r>
              <a:rPr sz="2222" spc="-9" dirty="0">
                <a:latin typeface="Arial"/>
                <a:cs typeface="Arial"/>
              </a:rPr>
              <a:t> criteria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780" y="732525"/>
            <a:ext cx="9535557" cy="785060"/>
          </a:xfrm>
          <a:prstGeom prst="rect">
            <a:avLst/>
          </a:prstGeom>
        </p:spPr>
        <p:txBody>
          <a:bodyPr vert="horz" wrap="square" lIns="0" tIns="228828" rIns="0" bIns="0" rtlCol="0" anchor="ctr">
            <a:spAutoFit/>
          </a:bodyPr>
          <a:lstStyle/>
          <a:p>
            <a:pPr marL="74856">
              <a:lnSpc>
                <a:spcPct val="100000"/>
              </a:lnSpc>
              <a:spcBef>
                <a:spcPts val="104"/>
              </a:spcBef>
            </a:pPr>
            <a:r>
              <a:rPr sz="3600" b="1" spc="-23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sz="3600" b="1" spc="-1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3600"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3600" b="1" spc="-1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600"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23503" y="1621923"/>
            <a:ext cx="10626134" cy="4299982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36277">
              <a:lnSpc>
                <a:spcPct val="100000"/>
              </a:lnSpc>
              <a:spcBef>
                <a:spcPts val="91"/>
              </a:spcBef>
            </a:pPr>
            <a:r>
              <a:rPr sz="2400" b="1" dirty="0"/>
              <a:t>Learner</a:t>
            </a:r>
            <a:r>
              <a:rPr sz="2400" b="1" spc="-5" dirty="0"/>
              <a:t> </a:t>
            </a:r>
            <a:r>
              <a:rPr sz="2400" b="1" dirty="0"/>
              <a:t>Unique</a:t>
            </a:r>
            <a:r>
              <a:rPr sz="2400" b="1" spc="-27" dirty="0"/>
              <a:t> </a:t>
            </a:r>
            <a:r>
              <a:rPr sz="2400" b="1" dirty="0"/>
              <a:t>Identifier</a:t>
            </a:r>
            <a:r>
              <a:rPr sz="2400" b="1" spc="-18" dirty="0"/>
              <a:t> </a:t>
            </a:r>
            <a:r>
              <a:rPr sz="2400" b="1" spc="-9" dirty="0">
                <a:latin typeface="Arial"/>
                <a:cs typeface="Arial"/>
              </a:rPr>
              <a:t>(LUI)</a:t>
            </a:r>
          </a:p>
          <a:p>
            <a:pPr marL="724380" lvl="1" indent="-236661">
              <a:lnSpc>
                <a:spcPct val="100000"/>
              </a:lnSpc>
              <a:spcBef>
                <a:spcPts val="95"/>
              </a:spcBef>
              <a:buClr>
                <a:srgbClr val="E48311"/>
              </a:buClr>
              <a:buFont typeface="Wingdings"/>
              <a:buChar char=""/>
              <a:tabLst>
                <a:tab pos="267755" algn="l"/>
                <a:tab pos="268331" algn="l"/>
              </a:tabLst>
            </a:pPr>
            <a:r>
              <a:rPr sz="2000" b="0" dirty="0">
                <a:latin typeface="Arial"/>
                <a:cs typeface="Arial"/>
              </a:rPr>
              <a:t>Allows</a:t>
            </a:r>
            <a:r>
              <a:rPr sz="2000" spc="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you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to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access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your Learning</a:t>
            </a:r>
            <a:r>
              <a:rPr sz="2000" spc="-77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Account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on 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n-AU" sz="2000" b="0" dirty="0" err="1">
                <a:latin typeface="Arial"/>
                <a:cs typeface="Arial"/>
              </a:rPr>
              <a:t>myQCE</a:t>
            </a:r>
            <a:r>
              <a:rPr lang="en-AU" sz="2000" b="0" dirty="0">
                <a:latin typeface="Arial"/>
                <a:cs typeface="Arial"/>
              </a:rPr>
              <a:t> </a:t>
            </a:r>
            <a:r>
              <a:rPr lang="en-AU" sz="2000" spc="-9" dirty="0">
                <a:latin typeface="Arial"/>
                <a:cs typeface="Arial"/>
              </a:rPr>
              <a:t>Portal</a:t>
            </a:r>
            <a:endParaRPr sz="2000" spc="-9" dirty="0">
              <a:latin typeface="Arial"/>
              <a:cs typeface="Arial"/>
            </a:endParaRPr>
          </a:p>
          <a:p>
            <a:pPr marL="724380" marR="4607" lvl="1" indent="-236661">
              <a:lnSpc>
                <a:spcPts val="2068"/>
              </a:lnSpc>
              <a:spcBef>
                <a:spcPts val="503"/>
              </a:spcBef>
              <a:buClr>
                <a:srgbClr val="E48311"/>
              </a:buClr>
              <a:buFont typeface="Wingdings"/>
              <a:buChar char=""/>
              <a:tabLst>
                <a:tab pos="267755" algn="l"/>
                <a:tab pos="268331" algn="l"/>
                <a:tab pos="2195018" algn="l"/>
              </a:tabLst>
            </a:pPr>
            <a:r>
              <a:rPr sz="2000" spc="-18" dirty="0">
                <a:latin typeface="Arial"/>
                <a:cs typeface="Arial"/>
              </a:rPr>
              <a:t>Your</a:t>
            </a:r>
            <a:r>
              <a:rPr sz="2000" spc="-32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Learning</a:t>
            </a:r>
            <a:r>
              <a:rPr sz="2000" spc="-91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Account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captures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all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of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the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training you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complete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with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any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RTO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spc="-23" dirty="0">
                <a:latin typeface="Arial"/>
                <a:cs typeface="Arial"/>
              </a:rPr>
              <a:t>in </a:t>
            </a:r>
            <a:r>
              <a:rPr sz="2000" b="0" dirty="0">
                <a:latin typeface="Arial"/>
                <a:cs typeface="Arial"/>
              </a:rPr>
              <a:t>Queensland</a:t>
            </a:r>
            <a:r>
              <a:rPr sz="2000" spc="14" dirty="0">
                <a:latin typeface="Arial"/>
                <a:cs typeface="Arial"/>
              </a:rPr>
              <a:t> </a:t>
            </a:r>
            <a:r>
              <a:rPr sz="2000" spc="-18" dirty="0">
                <a:latin typeface="Arial"/>
                <a:cs typeface="Arial"/>
              </a:rPr>
              <a:t>(</a:t>
            </a:r>
            <a:r>
              <a:rPr sz="2000" spc="-18" dirty="0" err="1">
                <a:latin typeface="Arial"/>
                <a:cs typeface="Arial"/>
              </a:rPr>
              <a:t>eg</a:t>
            </a:r>
            <a:r>
              <a:rPr sz="2000" spc="-18" dirty="0">
                <a:latin typeface="Arial"/>
                <a:cs typeface="Arial"/>
              </a:rPr>
              <a:t>:</a:t>
            </a:r>
            <a:r>
              <a:rPr lang="en-AU" sz="2000" spc="-18" dirty="0">
                <a:latin typeface="Arial"/>
                <a:cs typeface="Arial"/>
              </a:rPr>
              <a:t> S</a:t>
            </a:r>
            <a:r>
              <a:rPr sz="2000" b="0" dirty="0" err="1">
                <a:latin typeface="Arial"/>
                <a:cs typeface="Arial"/>
              </a:rPr>
              <a:t>chool</a:t>
            </a:r>
            <a:r>
              <a:rPr sz="2000" b="0" dirty="0">
                <a:latin typeface="Arial"/>
                <a:cs typeface="Arial"/>
              </a:rPr>
              <a:t>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n-AU" sz="2000" spc="-5" dirty="0">
                <a:latin typeface="Arial"/>
                <a:cs typeface="Arial"/>
              </a:rPr>
              <a:t>TAFE</a:t>
            </a:r>
            <a:r>
              <a:rPr sz="2000" b="0" dirty="0">
                <a:latin typeface="Arial"/>
                <a:cs typeface="Arial"/>
              </a:rPr>
              <a:t>,</a:t>
            </a:r>
            <a:r>
              <a:rPr sz="2000" spc="23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S</a:t>
            </a:r>
            <a:r>
              <a:rPr lang="en-AU" sz="2000" b="0" dirty="0">
                <a:latin typeface="Arial"/>
                <a:cs typeface="Arial"/>
              </a:rPr>
              <a:t>kills Generation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8" dirty="0">
                <a:latin typeface="Arial"/>
                <a:cs typeface="Arial"/>
              </a:rPr>
              <a:t>etc)</a:t>
            </a:r>
          </a:p>
          <a:p>
            <a:pPr marL="19578">
              <a:lnSpc>
                <a:spcPct val="100000"/>
              </a:lnSpc>
              <a:spcBef>
                <a:spcPts val="50"/>
              </a:spcBef>
              <a:buClr>
                <a:srgbClr val="E48311"/>
              </a:buClr>
              <a:buFont typeface="Wingdings"/>
              <a:buChar char=""/>
            </a:pPr>
            <a:endParaRPr sz="2400" dirty="0">
              <a:latin typeface="Arial"/>
              <a:cs typeface="Arial"/>
            </a:endParaRPr>
          </a:p>
          <a:p>
            <a:pPr marL="36277">
              <a:lnSpc>
                <a:spcPct val="100000"/>
              </a:lnSpc>
            </a:pPr>
            <a:r>
              <a:rPr sz="2400" b="1" dirty="0"/>
              <a:t>Unique</a:t>
            </a:r>
            <a:r>
              <a:rPr sz="2400" b="1" spc="-27" dirty="0"/>
              <a:t> </a:t>
            </a:r>
            <a:r>
              <a:rPr sz="2400" b="1" dirty="0"/>
              <a:t>Student</a:t>
            </a:r>
            <a:r>
              <a:rPr sz="2400" b="1" spc="-23" dirty="0"/>
              <a:t> </a:t>
            </a:r>
            <a:r>
              <a:rPr sz="2400" b="1" dirty="0"/>
              <a:t>Identifier</a:t>
            </a:r>
            <a:r>
              <a:rPr sz="2400" b="1" spc="-14" dirty="0"/>
              <a:t> </a:t>
            </a:r>
            <a:r>
              <a:rPr sz="2400" b="1" spc="-9" dirty="0">
                <a:latin typeface="Arial"/>
                <a:cs typeface="Arial"/>
              </a:rPr>
              <a:t>(USI)</a:t>
            </a:r>
          </a:p>
          <a:p>
            <a:pPr marL="724380" marR="178504" lvl="1" indent="-236661">
              <a:lnSpc>
                <a:spcPts val="2058"/>
              </a:lnSpc>
              <a:spcBef>
                <a:spcPts val="354"/>
              </a:spcBef>
              <a:buClr>
                <a:srgbClr val="E48311"/>
              </a:buClr>
              <a:buFont typeface="Wingdings"/>
              <a:buChar char=""/>
              <a:tabLst>
                <a:tab pos="267755" algn="l"/>
                <a:tab pos="268331" algn="l"/>
              </a:tabLst>
            </a:pPr>
            <a:r>
              <a:rPr sz="2000" spc="-27" dirty="0">
                <a:latin typeface="Arial"/>
                <a:cs typeface="Arial"/>
              </a:rPr>
              <a:t>You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will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need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to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register</a:t>
            </a:r>
            <a:r>
              <a:rPr sz="2000" spc="23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for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your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USI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provide</a:t>
            </a:r>
            <a:r>
              <a:rPr sz="2000" spc="32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it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to</a:t>
            </a:r>
            <a:r>
              <a:rPr sz="2000" spc="-41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your VET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teacher by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spc="-23" dirty="0">
                <a:latin typeface="Arial"/>
                <a:cs typeface="Arial"/>
              </a:rPr>
              <a:t>the </a:t>
            </a:r>
            <a:r>
              <a:rPr sz="2000" b="0" dirty="0">
                <a:latin typeface="Arial"/>
                <a:cs typeface="Arial"/>
              </a:rPr>
              <a:t>end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of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Week</a:t>
            </a:r>
            <a:r>
              <a:rPr sz="2000" spc="9" dirty="0">
                <a:latin typeface="Arial"/>
                <a:cs typeface="Arial"/>
              </a:rPr>
              <a:t> </a:t>
            </a:r>
            <a:r>
              <a:rPr sz="2000" spc="-23" dirty="0">
                <a:latin typeface="Arial"/>
                <a:cs typeface="Arial"/>
              </a:rPr>
              <a:t>4.</a:t>
            </a:r>
            <a:endParaRPr lang="en-AU" sz="2000" spc="-23" dirty="0">
              <a:latin typeface="Arial"/>
              <a:cs typeface="Arial"/>
            </a:endParaRPr>
          </a:p>
          <a:p>
            <a:pPr marL="724380" marR="178504" lvl="1" indent="-236661">
              <a:lnSpc>
                <a:spcPts val="2058"/>
              </a:lnSpc>
              <a:spcBef>
                <a:spcPts val="354"/>
              </a:spcBef>
              <a:buClr>
                <a:srgbClr val="E48311"/>
              </a:buClr>
              <a:buFont typeface="Wingdings"/>
              <a:buChar char=""/>
              <a:tabLst>
                <a:tab pos="267755" algn="l"/>
                <a:tab pos="268331" algn="l"/>
              </a:tabLst>
            </a:pPr>
            <a:r>
              <a:rPr lang="en-AU" sz="2000" spc="-27" dirty="0">
                <a:latin typeface="Arial"/>
                <a:cs typeface="Arial"/>
              </a:rPr>
              <a:t>You </a:t>
            </a:r>
            <a:r>
              <a:rPr lang="en-AU" sz="2000" dirty="0">
                <a:latin typeface="Arial"/>
                <a:cs typeface="Arial"/>
              </a:rPr>
              <a:t>WILL</a:t>
            </a:r>
            <a:r>
              <a:rPr lang="en-AU" sz="2000" spc="-86" dirty="0">
                <a:latin typeface="Arial"/>
                <a:cs typeface="Arial"/>
              </a:rPr>
              <a:t> </a:t>
            </a:r>
            <a:r>
              <a:rPr lang="en-AU" sz="2000" dirty="0">
                <a:latin typeface="Arial"/>
                <a:cs typeface="Arial"/>
              </a:rPr>
              <a:t>NOT</a:t>
            </a:r>
            <a:r>
              <a:rPr lang="en-AU" sz="2000" spc="-54" dirty="0">
                <a:latin typeface="Arial"/>
                <a:cs typeface="Arial"/>
              </a:rPr>
              <a:t> receive</a:t>
            </a:r>
            <a:r>
              <a:rPr lang="en-AU" sz="2000" spc="-18" dirty="0">
                <a:latin typeface="Arial"/>
                <a:cs typeface="Arial"/>
              </a:rPr>
              <a:t> </a:t>
            </a:r>
            <a:r>
              <a:rPr lang="en-AU" sz="2000" dirty="0">
                <a:latin typeface="Arial"/>
                <a:cs typeface="Arial"/>
              </a:rPr>
              <a:t>your</a:t>
            </a:r>
            <a:r>
              <a:rPr lang="en-AU" sz="2000" spc="9" dirty="0">
                <a:latin typeface="Arial"/>
                <a:cs typeface="Arial"/>
              </a:rPr>
              <a:t> </a:t>
            </a:r>
            <a:r>
              <a:rPr lang="en-AU" sz="2000" dirty="0">
                <a:latin typeface="Arial"/>
                <a:cs typeface="Arial"/>
              </a:rPr>
              <a:t>qualification/certificate</a:t>
            </a:r>
            <a:r>
              <a:rPr lang="en-AU" sz="2000" spc="5" dirty="0">
                <a:latin typeface="Arial"/>
                <a:cs typeface="Arial"/>
              </a:rPr>
              <a:t> </a:t>
            </a:r>
            <a:r>
              <a:rPr lang="en-AU" sz="2000" dirty="0">
                <a:latin typeface="Arial"/>
                <a:cs typeface="Arial"/>
              </a:rPr>
              <a:t>unless you</a:t>
            </a:r>
            <a:r>
              <a:rPr lang="en-AU" sz="2000" spc="-14" dirty="0">
                <a:latin typeface="Arial"/>
                <a:cs typeface="Arial"/>
              </a:rPr>
              <a:t> </a:t>
            </a:r>
            <a:r>
              <a:rPr lang="en-AU" sz="2000" dirty="0">
                <a:latin typeface="Arial"/>
                <a:cs typeface="Arial"/>
              </a:rPr>
              <a:t>provide</a:t>
            </a:r>
            <a:r>
              <a:rPr lang="en-AU" sz="2000" spc="5" dirty="0">
                <a:latin typeface="Arial"/>
                <a:cs typeface="Arial"/>
              </a:rPr>
              <a:t> </a:t>
            </a:r>
            <a:r>
              <a:rPr lang="en-AU" sz="2000" dirty="0">
                <a:latin typeface="Arial"/>
                <a:cs typeface="Arial"/>
              </a:rPr>
              <a:t>us with</a:t>
            </a:r>
            <a:r>
              <a:rPr lang="en-AU" sz="2000" spc="-14" dirty="0">
                <a:latin typeface="Arial"/>
                <a:cs typeface="Arial"/>
              </a:rPr>
              <a:t> </a:t>
            </a:r>
            <a:r>
              <a:rPr lang="en-AU" sz="2000" spc="-18" dirty="0">
                <a:latin typeface="Arial"/>
                <a:cs typeface="Arial"/>
              </a:rPr>
              <a:t>this </a:t>
            </a:r>
            <a:r>
              <a:rPr lang="en-AU" sz="2000" spc="-9" dirty="0">
                <a:latin typeface="Arial"/>
                <a:cs typeface="Arial"/>
              </a:rPr>
              <a:t>number.</a:t>
            </a:r>
          </a:p>
          <a:p>
            <a:pPr marL="724380" marR="178504" lvl="1" indent="-236661">
              <a:lnSpc>
                <a:spcPts val="2058"/>
              </a:lnSpc>
              <a:spcBef>
                <a:spcPts val="354"/>
              </a:spcBef>
              <a:buClr>
                <a:srgbClr val="E48311"/>
              </a:buClr>
              <a:buFont typeface="Wingdings"/>
              <a:buChar char=""/>
              <a:tabLst>
                <a:tab pos="267755" algn="l"/>
                <a:tab pos="268331" algn="l"/>
              </a:tabLst>
            </a:pPr>
            <a:r>
              <a:rPr lang="en-AU" sz="2000" b="1" i="1" spc="-23" dirty="0">
                <a:latin typeface="Arial"/>
                <a:cs typeface="Arial"/>
              </a:rPr>
              <a:t>Any student who does not provide a USI number before the end of week 4 will be withdrawn from the course by the RTO Manager.</a:t>
            </a:r>
            <a:endParaRPr sz="2000" b="1" i="1" spc="-23" dirty="0">
              <a:latin typeface="Arial"/>
              <a:cs typeface="Arial"/>
            </a:endParaRPr>
          </a:p>
          <a:p>
            <a:pPr marL="724380" lvl="1" indent="-236661">
              <a:lnSpc>
                <a:spcPct val="100000"/>
              </a:lnSpc>
              <a:spcBef>
                <a:spcPts val="230"/>
              </a:spcBef>
              <a:buClr>
                <a:srgbClr val="E48311"/>
              </a:buClr>
              <a:buFont typeface="Wingdings"/>
              <a:buChar char=""/>
              <a:tabLst>
                <a:tab pos="267755" algn="l"/>
                <a:tab pos="268331" algn="l"/>
              </a:tabLst>
            </a:pPr>
            <a:r>
              <a:rPr sz="2000" spc="-18" dirty="0">
                <a:latin typeface="Arial"/>
                <a:cs typeface="Arial"/>
              </a:rPr>
              <a:t>Your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USI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will capture</a:t>
            </a:r>
            <a:r>
              <a:rPr sz="2000" spc="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all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of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the</a:t>
            </a:r>
            <a:r>
              <a:rPr sz="2000" spc="-27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training</a:t>
            </a:r>
            <a:r>
              <a:rPr sz="2000" spc="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you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complete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within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Australia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171277" y="850399"/>
            <a:ext cx="9936061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922019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b="1" spc="-30" dirty="0">
                <a:latin typeface="Arial" panose="020B0604020202020204" pitchFamily="34" charset="0"/>
                <a:cs typeface="Arial" panose="020B0604020202020204" pitchFamily="34" charset="0"/>
              </a:rPr>
              <a:t>register for</a:t>
            </a:r>
            <a:r>
              <a:rPr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5" dirty="0">
                <a:latin typeface="Arial" panose="020B0604020202020204" pitchFamily="34" charset="0"/>
                <a:cs typeface="Arial" panose="020B0604020202020204" pitchFamily="34" charset="0"/>
              </a:rPr>
              <a:t>USI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9860" y="1728594"/>
            <a:ext cx="9443098" cy="470705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153670">
              <a:lnSpc>
                <a:spcPct val="80000"/>
              </a:lnSpc>
              <a:spcBef>
                <a:spcPts val="585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Registering for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Identifier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(USI)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quick,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free.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2000" spc="-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3670">
              <a:lnSpc>
                <a:spcPct val="80000"/>
              </a:lnSpc>
              <a:spcBef>
                <a:spcPts val="585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USI.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/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start,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"/>
              </a:spcBef>
            </a:pPr>
            <a:endParaRPr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USI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https://www.usi.gov.au/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10795" indent="-515620">
              <a:lnSpc>
                <a:spcPct val="8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(if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previously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conditions,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step).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USI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576580" indent="-515620">
              <a:lnSpc>
                <a:spcPct val="8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(there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use).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appear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5080" indent="-515620">
              <a:lnSpc>
                <a:spcPct val="8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sz="20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sz="20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(use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email),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methods.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identity.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USI</a:t>
            </a:r>
            <a:r>
              <a:rPr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z="2000" b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7100" marR="1250950">
              <a:spcBef>
                <a:spcPts val="15"/>
              </a:spcBef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(Information</a:t>
            </a:r>
            <a:r>
              <a:rPr sz="16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accessed</a:t>
            </a:r>
            <a:r>
              <a:rPr sz="16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at:</a:t>
            </a:r>
            <a:r>
              <a:rPr sz="1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https://www.usi.gov.au/students/get-</a:t>
            </a: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a-</a:t>
            </a:r>
            <a:r>
              <a:rPr sz="16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usi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97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1789" y="971027"/>
            <a:ext cx="10515600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sz="36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6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6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36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  <a:r>
              <a:rPr sz="36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valuable?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9645" y="1740407"/>
            <a:ext cx="9508479" cy="41402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1567815" indent="-342265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r>
              <a:rPr sz="2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nationally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recognised qualifications.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265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recognised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employer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(or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organisation)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anywhere</a:t>
            </a:r>
            <a:r>
              <a:rPr sz="2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Australia.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13360" indent="-342265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r>
              <a:rPr sz="27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7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workplace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21970" indent="-342265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school,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TAFE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sz="2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‘add’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sz="2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sz="27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  <a:r>
              <a:rPr sz="2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contribute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0" dirty="0">
                <a:latin typeface="Arial" panose="020B0604020202020204" pitchFamily="34" charset="0"/>
                <a:cs typeface="Arial" panose="020B0604020202020204" pitchFamily="34" charset="0"/>
              </a:rPr>
              <a:t>ATAR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B80E-2FE7-4BC3-8A72-AB115431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460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b="1" dirty="0">
                <a:latin typeface="Arial" panose="020B0604020202020204" pitchFamily="34" charset="0"/>
                <a:cs typeface="Arial" panose="020B0604020202020204" pitchFamily="34" charset="0"/>
              </a:rPr>
              <a:t>Conditions of enrolment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20D1-FC42-4B1A-B929-FAEBDBBBB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29" y="167462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It is the responsibility of a student to engage in all learning / assessment tasks and maintain a safe working / learning environment</a:t>
            </a:r>
          </a:p>
          <a:p>
            <a:r>
              <a:rPr lang="en-AU" dirty="0"/>
              <a:t>The RTO Manager reserves the right to withdraw a student from a VET course if they are disengaged (not working or completing assessment tasks), or if they are a safety or behavioural issue in the training and assessing environment.</a:t>
            </a:r>
          </a:p>
          <a:p>
            <a:r>
              <a:rPr lang="en-AU" dirty="0"/>
              <a:t>Prior to being withdrawn – the student will have opportunities to improve / show cause after working with the class teacher, relevant Head of Department and RTO Manager.</a:t>
            </a:r>
          </a:p>
          <a:p>
            <a:r>
              <a:rPr lang="en-AU" dirty="0"/>
              <a:t>Parents and associated Head of Year will receive communications around supports enacted or decisions regarding continued enrolment.</a:t>
            </a:r>
          </a:p>
        </p:txBody>
      </p:sp>
    </p:spTree>
    <p:extLst>
      <p:ext uri="{BB962C8B-B14F-4D97-AF65-F5344CB8AC3E}">
        <p14:creationId xmlns:p14="http://schemas.microsoft.com/office/powerpoint/2010/main" val="2170535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67780" y="999769"/>
            <a:ext cx="6090407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69365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Guarantee</a:t>
            </a:r>
            <a:r>
              <a:rPr sz="3600" b="1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5810" y="1682116"/>
            <a:ext cx="10378977" cy="39754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0025">
              <a:spcBef>
                <a:spcPts val="100"/>
              </a:spcBef>
            </a:pP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unfortunate</a:t>
            </a:r>
            <a:r>
              <a:rPr sz="3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3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sz="3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loses</a:t>
            </a:r>
            <a:r>
              <a:rPr sz="3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specialist</a:t>
            </a:r>
            <a:r>
              <a:rPr sz="3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3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course,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will: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257810" indent="-515620"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Attempt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replace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3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suitable replacement,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5080" indent="-515620"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sz="3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arrange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3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3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completed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sz="3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sz="3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3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organisation,</a:t>
            </a:r>
            <a:r>
              <a:rPr sz="3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25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125095" indent="-515620"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r>
              <a:rPr sz="3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sz="3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3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3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sz="3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3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3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3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3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10" dirty="0">
                <a:latin typeface="Arial" panose="020B0604020202020204" pitchFamily="34" charset="0"/>
                <a:cs typeface="Arial" panose="020B0604020202020204" pitchFamily="34" charset="0"/>
              </a:rPr>
              <a:t>requirements.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785" y="1177463"/>
            <a:ext cx="9535557" cy="834746"/>
          </a:xfrm>
          <a:prstGeom prst="rect">
            <a:avLst/>
          </a:prstGeom>
        </p:spPr>
        <p:txBody>
          <a:bodyPr vert="horz" wrap="square" lIns="0" tIns="278033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spc="-45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sz="3600" b="1" spc="-2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7" dirty="0">
                <a:latin typeface="Arial" panose="020B0604020202020204" pitchFamily="34" charset="0"/>
                <a:cs typeface="Arial" panose="020B0604020202020204" pitchFamily="34" charset="0"/>
              </a:rPr>
              <a:t>Addresses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785" y="2279727"/>
            <a:ext cx="8515206" cy="1578320"/>
          </a:xfrm>
          <a:prstGeom prst="rect">
            <a:avLst/>
          </a:prstGeom>
        </p:spPr>
        <p:txBody>
          <a:bodyPr vert="horz" wrap="square" lIns="0" tIns="51248" rIns="0" bIns="0" rtlCol="0">
            <a:spAutoFit/>
          </a:bodyPr>
          <a:lstStyle/>
          <a:p>
            <a:pPr marL="295970" marR="4607" indent="-285030">
              <a:lnSpc>
                <a:spcPts val="2394"/>
              </a:lnSpc>
              <a:spcBef>
                <a:spcPts val="404"/>
              </a:spcBef>
              <a:buChar char="•"/>
              <a:tabLst>
                <a:tab pos="295970" algn="l"/>
                <a:tab pos="296546" algn="l"/>
              </a:tabLst>
            </a:pPr>
            <a:r>
              <a:rPr sz="2222" spc="-36" dirty="0">
                <a:latin typeface="Arial"/>
                <a:cs typeface="Arial"/>
              </a:rPr>
              <a:t>You </a:t>
            </a:r>
            <a:r>
              <a:rPr sz="2222" dirty="0">
                <a:latin typeface="Arial"/>
                <a:cs typeface="Arial"/>
              </a:rPr>
              <a:t>may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use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school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email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address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on assessment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materials </a:t>
            </a:r>
            <a:r>
              <a:rPr sz="2222" dirty="0">
                <a:latin typeface="Arial"/>
                <a:cs typeface="Arial"/>
              </a:rPr>
              <a:t>and </a:t>
            </a:r>
            <a:r>
              <a:rPr sz="2222" spc="-9" dirty="0">
                <a:latin typeface="Arial"/>
                <a:cs typeface="Arial"/>
              </a:rPr>
              <a:t>evidence</a:t>
            </a:r>
            <a:endParaRPr sz="2222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48" dirty="0">
              <a:latin typeface="Arial"/>
              <a:cs typeface="Arial"/>
            </a:endParaRPr>
          </a:p>
          <a:p>
            <a:pPr marL="295970" indent="-285030">
              <a:spcBef>
                <a:spcPts val="1523"/>
              </a:spcBef>
              <a:buChar char="•"/>
              <a:tabLst>
                <a:tab pos="295970" algn="l"/>
                <a:tab pos="296546" algn="l"/>
              </a:tabLst>
            </a:pPr>
            <a:r>
              <a:rPr sz="2222" dirty="0">
                <a:latin typeface="Arial"/>
                <a:cs typeface="Arial"/>
              </a:rPr>
              <a:t>This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provides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same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acknowledgment as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signature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4538" y="924309"/>
            <a:ext cx="10515600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43307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r>
              <a:rPr sz="36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sz="36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0993" y="1670729"/>
            <a:ext cx="9682691" cy="437376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>
              <a:spcBef>
                <a:spcPts val="25"/>
              </a:spcBef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RPL</a:t>
            </a:r>
            <a:r>
              <a:rPr lang="en-AU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n-AU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credit for</a:t>
            </a:r>
            <a:r>
              <a:rPr lang="en-AU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AU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AU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n-AU" spc="3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AU" spc="3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AU" i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en-AU" i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AU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AU" i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AU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AU" i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lang="en-AU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AU" i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pc="-5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AU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knowledge and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AU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AU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AU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pc="-2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en-AU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pc="-10" dirty="0">
                <a:latin typeface="Arial" panose="020B0604020202020204" pitchFamily="34" charset="0"/>
                <a:cs typeface="Arial" panose="020B0604020202020204" pitchFamily="34" charset="0"/>
              </a:rPr>
              <a:t>course.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5"/>
              </a:spcBef>
            </a:pPr>
            <a:endParaRPr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/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in: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part-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job or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unpaid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Hobbies,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activities,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clubs,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undertake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family,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holiday,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routines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1725"/>
              </a:spcBef>
            </a:pPr>
            <a:r>
              <a:rPr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RPL</a:t>
            </a:r>
            <a:r>
              <a:rPr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Procedure: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RPL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marR="199390" indent="-515620">
              <a:lnSpc>
                <a:spcPct val="80000"/>
              </a:lnSpc>
              <a:spcBef>
                <a:spcPts val="43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teacher will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evidence that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teacher will make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notify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granted,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updated.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3125" y="1279892"/>
            <a:ext cx="10515600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4572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r>
              <a:rPr sz="3600"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0759" y="2065686"/>
            <a:ext cx="9810482" cy="400878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645"/>
              </a:spcBef>
              <a:tabLst>
                <a:tab pos="354965" algn="l"/>
                <a:tab pos="355600" algn="l"/>
              </a:tabLst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r>
              <a:rPr lang="en-AU" sz="27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AU"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  <a:r>
              <a:rPr lang="en-AU" sz="2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AU"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spc="-10" dirty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n-AU" sz="27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spc="-2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700" spc="-10" dirty="0">
                <a:latin typeface="Arial" panose="020B0604020202020204" pitchFamily="34" charset="0"/>
                <a:cs typeface="Arial" panose="020B0604020202020204" pitchFamily="34" charset="0"/>
              </a:rPr>
              <a:t>attainment</a:t>
            </a:r>
            <a:r>
              <a:rPr lang="en-AU"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issued</a:t>
            </a:r>
            <a:r>
              <a:rPr lang="en-AU"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AU"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n-AU"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spc="-20" dirty="0">
                <a:latin typeface="Arial" panose="020B0604020202020204" pitchFamily="34" charset="0"/>
                <a:cs typeface="Arial" panose="020B0604020202020204" pitchFamily="34" charset="0"/>
              </a:rPr>
              <a:t>RTOs</a:t>
            </a:r>
            <a:endParaRPr lang="en-AU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265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competencies</a:t>
            </a:r>
            <a:r>
              <a:rPr sz="27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qualification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sz="27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sz="2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organisation,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7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recognised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school.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02235" indent="-342265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7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competency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TAFE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school.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64795" indent="-342265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soon</a:t>
            </a:r>
            <a:r>
              <a:rPr sz="27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7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r>
              <a:rPr sz="27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700" spc="-20" dirty="0">
                <a:latin typeface="Arial" panose="020B0604020202020204" pitchFamily="34" charset="0"/>
                <a:cs typeface="Arial" panose="020B0604020202020204" pitchFamily="34" charset="0"/>
              </a:rPr>
              <a:t> your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  <a:r>
              <a:rPr sz="2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7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7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r>
              <a:rPr sz="27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7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25" dirty="0"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4564" y="806132"/>
            <a:ext cx="9535557" cy="822400"/>
          </a:xfrm>
          <a:prstGeom prst="rect">
            <a:avLst/>
          </a:prstGeom>
        </p:spPr>
        <p:txBody>
          <a:bodyPr vert="horz" wrap="square" lIns="0" tIns="204846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4000" b="1" spc="-36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4000" b="1" spc="-2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b="1" spc="-27" dirty="0">
                <a:latin typeface="Arial" panose="020B0604020202020204" pitchFamily="34" charset="0"/>
                <a:cs typeface="Arial" panose="020B0604020202020204" pitchFamily="34" charset="0"/>
              </a:rPr>
              <a:t>Packages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564" y="1926141"/>
            <a:ext cx="8869335" cy="3353443"/>
          </a:xfrm>
          <a:prstGeom prst="rect">
            <a:avLst/>
          </a:prstGeom>
        </p:spPr>
        <p:txBody>
          <a:bodyPr vert="horz" wrap="square" lIns="0" tIns="79463" rIns="0" bIns="0" rtlCol="0">
            <a:spAutoFit/>
          </a:bodyPr>
          <a:lstStyle/>
          <a:p>
            <a:pPr marL="298274" marR="532632" indent="-287333">
              <a:lnSpc>
                <a:spcPct val="80200"/>
              </a:lnSpc>
              <a:spcBef>
                <a:spcPts val="626"/>
              </a:spcBef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5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training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package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set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nationally endorsed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standards</a:t>
            </a:r>
            <a:r>
              <a:rPr sz="2400" spc="-23" dirty="0">
                <a:latin typeface="Arial"/>
                <a:cs typeface="Arial"/>
              </a:rPr>
              <a:t> and </a:t>
            </a:r>
            <a:r>
              <a:rPr sz="2400" dirty="0">
                <a:latin typeface="Arial"/>
                <a:cs typeface="Arial"/>
              </a:rPr>
              <a:t>qualifications</a:t>
            </a:r>
            <a:r>
              <a:rPr sz="2400" spc="-4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recognising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assessing</a:t>
            </a:r>
            <a:r>
              <a:rPr sz="2400" spc="-4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people’s</a:t>
            </a:r>
            <a:r>
              <a:rPr sz="2400" spc="-27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skills</a:t>
            </a:r>
            <a:r>
              <a:rPr sz="2400" spc="-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a </a:t>
            </a:r>
            <a:r>
              <a:rPr sz="2400" dirty="0">
                <a:latin typeface="Arial"/>
                <a:cs typeface="Arial"/>
              </a:rPr>
              <a:t>specific</a:t>
            </a:r>
            <a:r>
              <a:rPr sz="2400" spc="-59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industry,</a:t>
            </a:r>
            <a:r>
              <a:rPr sz="2400" spc="-4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industry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sector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7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enterprise</a:t>
            </a:r>
            <a:endParaRPr sz="2400" dirty="0">
              <a:latin typeface="Arial"/>
              <a:cs typeface="Arial"/>
            </a:endParaRPr>
          </a:p>
          <a:p>
            <a:pPr marL="298274" marR="815933" indent="-287333">
              <a:lnSpc>
                <a:spcPts val="2140"/>
              </a:lnSpc>
              <a:spcBef>
                <a:spcPts val="1088"/>
              </a:spcBef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400" dirty="0">
                <a:latin typeface="Arial"/>
                <a:cs typeface="Arial"/>
              </a:rPr>
              <a:t>Presents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required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skills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pre-</a:t>
            </a:r>
            <a:r>
              <a:rPr sz="2400" dirty="0">
                <a:latin typeface="Arial"/>
                <a:cs typeface="Arial"/>
              </a:rPr>
              <a:t>requisite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knowledge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spc="-23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industry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spc="-18" dirty="0">
                <a:latin typeface="Arial"/>
                <a:cs typeface="Arial"/>
              </a:rPr>
              <a:t>ready</a:t>
            </a:r>
            <a:endParaRPr sz="2400" dirty="0">
              <a:latin typeface="Arial"/>
              <a:cs typeface="Arial"/>
            </a:endParaRPr>
          </a:p>
          <a:p>
            <a:pPr marL="298274" marR="4607" indent="-287333">
              <a:lnSpc>
                <a:spcPts val="2140"/>
              </a:lnSpc>
              <a:spcBef>
                <a:spcPts val="1106"/>
              </a:spcBef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400" dirty="0">
                <a:latin typeface="Arial"/>
                <a:cs typeface="Arial"/>
              </a:rPr>
              <a:t>Training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packages</a:t>
            </a:r>
            <a:r>
              <a:rPr sz="2400" spc="-23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describe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6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skills</a:t>
            </a:r>
            <a:r>
              <a:rPr sz="2400" spc="-4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knowledge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36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individuals </a:t>
            </a:r>
            <a:r>
              <a:rPr sz="2400" dirty="0">
                <a:latin typeface="Arial"/>
                <a:cs typeface="Arial"/>
              </a:rPr>
              <a:t>need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perform</a:t>
            </a:r>
            <a:r>
              <a:rPr sz="2400" spc="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effectively</a:t>
            </a:r>
            <a:r>
              <a:rPr sz="2400" spc="-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workplace</a:t>
            </a:r>
            <a:endParaRPr sz="2400" dirty="0">
              <a:latin typeface="Arial"/>
              <a:cs typeface="Arial"/>
            </a:endParaRPr>
          </a:p>
          <a:p>
            <a:pPr marL="298274" marR="36852" indent="-287333">
              <a:lnSpc>
                <a:spcPct val="80200"/>
              </a:lnSpc>
              <a:spcBef>
                <a:spcPts val="1124"/>
              </a:spcBef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400" spc="-18" dirty="0">
                <a:latin typeface="Arial"/>
                <a:cs typeface="Arial"/>
              </a:rPr>
              <a:t>Teachers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trainers</a:t>
            </a:r>
            <a:r>
              <a:rPr sz="2400" spc="-4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develop</a:t>
            </a:r>
            <a:r>
              <a:rPr sz="2400" spc="-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learning</a:t>
            </a:r>
            <a:r>
              <a:rPr sz="2400" spc="-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strategies</a:t>
            </a:r>
            <a:r>
              <a:rPr sz="2400" spc="-4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32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‘how’</a:t>
            </a:r>
            <a:r>
              <a:rPr sz="2400" spc="-86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– </a:t>
            </a:r>
            <a:r>
              <a:rPr sz="2400" dirty="0">
                <a:latin typeface="Arial"/>
                <a:cs typeface="Arial"/>
              </a:rPr>
              <a:t>depending</a:t>
            </a:r>
            <a:r>
              <a:rPr sz="2400" spc="-27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learners’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needs,</a:t>
            </a:r>
            <a:r>
              <a:rPr sz="2400" spc="-18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abilities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circumstances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ensure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-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show</a:t>
            </a:r>
            <a:r>
              <a:rPr sz="2400" spc="-9" dirty="0">
                <a:latin typeface="Arial"/>
                <a:cs typeface="Arial"/>
              </a:rPr>
              <a:t> competency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70387" y="1710554"/>
            <a:ext cx="10027580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2441575" marR="5080" indent="-2429510">
              <a:lnSpc>
                <a:spcPct val="100000"/>
              </a:lnSpc>
              <a:spcBef>
                <a:spcPts val="95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Language,</a:t>
            </a:r>
            <a:r>
              <a:rPr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  <a:r>
              <a:rPr sz="3600" b="1" spc="-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600" b="1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Numeracy Assistance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3537" y="2573323"/>
            <a:ext cx="10027580" cy="25654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265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32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2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sz="32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sz="32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sz="3200" spc="-25" dirty="0">
                <a:latin typeface="Arial" panose="020B0604020202020204" pitchFamily="34" charset="0"/>
                <a:cs typeface="Arial" panose="020B0604020202020204" pitchFamily="34" charset="0"/>
              </a:rPr>
              <a:t> who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3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32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3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  <a:r>
              <a:rPr sz="3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32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language,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  <a:r>
              <a:rPr sz="32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numeracy</a:t>
            </a:r>
            <a:r>
              <a:rPr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teacher.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67310" indent="-287020">
              <a:spcBef>
                <a:spcPts val="685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3200" spc="-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  <a:r>
              <a:rPr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sz="3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3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25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sz="32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sz="32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teacher.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729" y="816737"/>
            <a:ext cx="9535557" cy="834746"/>
          </a:xfrm>
          <a:prstGeom prst="rect">
            <a:avLst/>
          </a:prstGeom>
        </p:spPr>
        <p:txBody>
          <a:bodyPr vert="horz" wrap="square" lIns="0" tIns="278033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Appeals</a:t>
            </a:r>
            <a:r>
              <a:rPr sz="3600" b="1" spc="-1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600" b="1" spc="-1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32" dirty="0"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729" y="1910664"/>
            <a:ext cx="8886033" cy="342249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32246" marR="172170" indent="-21305">
              <a:lnSpc>
                <a:spcPct val="110000"/>
              </a:lnSpc>
              <a:spcBef>
                <a:spcPts val="91"/>
              </a:spcBef>
            </a:pPr>
            <a:r>
              <a:rPr sz="2000" spc="-27" dirty="0">
                <a:latin typeface="Arial"/>
                <a:cs typeface="Arial"/>
              </a:rPr>
              <a:t>You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appeal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make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complaint</a:t>
            </a:r>
            <a:r>
              <a:rPr sz="2000" spc="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32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unhappy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about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aspect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spc="-18" dirty="0">
                <a:latin typeface="Arial"/>
                <a:cs typeface="Arial"/>
              </a:rPr>
              <a:t>your </a:t>
            </a:r>
            <a:r>
              <a:rPr sz="2000" dirty="0">
                <a:latin typeface="Arial"/>
                <a:cs typeface="Arial"/>
              </a:rPr>
              <a:t>VET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r>
              <a:rPr sz="2000" spc="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9" dirty="0">
                <a:latin typeface="Arial"/>
                <a:cs typeface="Arial"/>
              </a:rPr>
              <a:t>about:</a:t>
            </a:r>
            <a:endParaRPr sz="2000" dirty="0">
              <a:latin typeface="Arial"/>
              <a:cs typeface="Arial"/>
            </a:endParaRPr>
          </a:p>
          <a:p>
            <a:pPr marL="374857" indent="-363917">
              <a:spcBef>
                <a:spcPts val="871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000" dirty="0">
                <a:latin typeface="Arial"/>
                <a:cs typeface="Arial"/>
              </a:rPr>
              <a:t>an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administrative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matter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(e.g.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non-</a:t>
            </a:r>
            <a:r>
              <a:rPr sz="2000" dirty="0">
                <a:latin typeface="Arial"/>
                <a:cs typeface="Arial"/>
              </a:rPr>
              <a:t>issue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qualifications</a:t>
            </a:r>
            <a:r>
              <a:rPr sz="2000" spc="32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statements)</a:t>
            </a:r>
            <a:endParaRPr sz="2000" dirty="0">
              <a:latin typeface="Arial"/>
              <a:cs typeface="Arial"/>
            </a:endParaRPr>
          </a:p>
          <a:p>
            <a:pPr marL="374857" indent="-363917">
              <a:spcBef>
                <a:spcPts val="871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000" dirty="0">
                <a:latin typeface="Arial"/>
                <a:cs typeface="Arial"/>
              </a:rPr>
              <a:t>a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financial</a:t>
            </a:r>
            <a:r>
              <a:rPr sz="2000" spc="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matter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(e.g. </a:t>
            </a:r>
            <a:r>
              <a:rPr sz="2000" spc="-9" dirty="0">
                <a:latin typeface="Arial"/>
                <a:cs typeface="Arial"/>
              </a:rPr>
              <a:t>non-</a:t>
            </a:r>
            <a:r>
              <a:rPr sz="2000" dirty="0">
                <a:latin typeface="Arial"/>
                <a:cs typeface="Arial"/>
              </a:rPr>
              <a:t>refund</a:t>
            </a:r>
            <a:r>
              <a:rPr sz="2000" spc="3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VET</a:t>
            </a:r>
            <a:r>
              <a:rPr sz="2000" spc="-6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subject</a:t>
            </a:r>
            <a:r>
              <a:rPr sz="2000" spc="23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levies)</a:t>
            </a:r>
            <a:endParaRPr sz="2000" dirty="0">
              <a:latin typeface="Arial"/>
              <a:cs typeface="Arial"/>
            </a:endParaRPr>
          </a:p>
          <a:p>
            <a:pPr marL="374857" indent="-363917">
              <a:spcBef>
                <a:spcPts val="871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000" dirty="0">
                <a:latin typeface="Arial"/>
                <a:cs typeface="Arial"/>
              </a:rPr>
              <a:t>another</a:t>
            </a:r>
            <a:r>
              <a:rPr sz="2000" spc="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school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(student</a:t>
            </a:r>
            <a:r>
              <a:rPr sz="2000" spc="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teacher);</a:t>
            </a:r>
            <a:endParaRPr sz="2000" dirty="0">
              <a:latin typeface="Arial"/>
              <a:cs typeface="Arial"/>
            </a:endParaRPr>
          </a:p>
          <a:p>
            <a:pPr marL="374857" indent="-363917">
              <a:spcBef>
                <a:spcPts val="871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000" dirty="0">
                <a:latin typeface="Arial"/>
                <a:cs typeface="Arial"/>
              </a:rPr>
              <a:t>a</a:t>
            </a:r>
            <a:r>
              <a:rPr sz="2000" spc="-32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outside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school</a:t>
            </a:r>
            <a:r>
              <a:rPr sz="2000" spc="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(eg.</a:t>
            </a:r>
            <a:r>
              <a:rPr sz="2000" spc="-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 person</a:t>
            </a:r>
            <a:r>
              <a:rPr sz="2000" spc="32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9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placement</a:t>
            </a:r>
            <a:r>
              <a:rPr sz="2000" spc="36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organisation)</a:t>
            </a:r>
            <a:endParaRPr sz="2000" dirty="0">
              <a:latin typeface="Arial"/>
              <a:cs typeface="Arial"/>
            </a:endParaRPr>
          </a:p>
          <a:p>
            <a:pPr marL="374857" marR="95586" indent="-363917">
              <a:lnSpc>
                <a:spcPct val="110500"/>
              </a:lnSpc>
              <a:spcBef>
                <a:spcPts val="617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000" dirty="0">
                <a:latin typeface="Arial"/>
                <a:cs typeface="Arial"/>
              </a:rPr>
              <a:t>a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complaint</a:t>
            </a:r>
            <a:r>
              <a:rPr sz="2000" spc="32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appeal</a:t>
            </a:r>
            <a:r>
              <a:rPr sz="2000" spc="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about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results</a:t>
            </a:r>
            <a:r>
              <a:rPr sz="2000" spc="-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3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assessment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about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way</a:t>
            </a:r>
            <a:r>
              <a:rPr sz="2000" spc="14" dirty="0">
                <a:latin typeface="Arial"/>
                <a:cs typeface="Arial"/>
              </a:rPr>
              <a:t> </a:t>
            </a:r>
            <a:r>
              <a:rPr sz="2000" spc="-23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assessment was</a:t>
            </a:r>
            <a:r>
              <a:rPr sz="2000" spc="18" dirty="0">
                <a:latin typeface="Arial"/>
                <a:cs typeface="Arial"/>
              </a:rPr>
              <a:t> </a:t>
            </a:r>
            <a:r>
              <a:rPr sz="2000" spc="-9" dirty="0">
                <a:latin typeface="Arial"/>
                <a:cs typeface="Arial"/>
              </a:rPr>
              <a:t>undertaken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754" y="760766"/>
            <a:ext cx="9535557" cy="834746"/>
          </a:xfrm>
          <a:prstGeom prst="rect">
            <a:avLst/>
          </a:prstGeom>
        </p:spPr>
        <p:txBody>
          <a:bodyPr vert="horz" wrap="square" lIns="0" tIns="278033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Appeals</a:t>
            </a:r>
            <a:r>
              <a:rPr sz="3600" b="1" spc="-1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600" b="1" spc="-1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32" dirty="0"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754" y="1793300"/>
            <a:ext cx="8488143" cy="3407632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374857" marR="4607" indent="-363917">
              <a:spcBef>
                <a:spcPts val="100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Discuss</a:t>
            </a:r>
            <a:r>
              <a:rPr sz="2222" spc="-5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 issue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with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VET</a:t>
            </a:r>
            <a:r>
              <a:rPr sz="2222" spc="-7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teacher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RTO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Manager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so </a:t>
            </a:r>
            <a:r>
              <a:rPr sz="2222" dirty="0">
                <a:latin typeface="Arial"/>
                <a:cs typeface="Arial"/>
              </a:rPr>
              <a:t>that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investigation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can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conducted.</a:t>
            </a:r>
            <a:endParaRPr sz="2222" dirty="0">
              <a:latin typeface="Arial"/>
              <a:cs typeface="Arial"/>
            </a:endParaRPr>
          </a:p>
          <a:p>
            <a:pPr marL="374857" marR="140500" indent="-363917">
              <a:lnSpc>
                <a:spcPct val="100400"/>
              </a:lnSpc>
              <a:spcBef>
                <a:spcPts val="1111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A</a:t>
            </a:r>
            <a:r>
              <a:rPr sz="2222" spc="-15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formal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appeal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complaint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must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writing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given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the </a:t>
            </a:r>
            <a:r>
              <a:rPr sz="2222" dirty="0">
                <a:latin typeface="Arial"/>
                <a:cs typeface="Arial"/>
              </a:rPr>
              <a:t>RTO</a:t>
            </a:r>
            <a:r>
              <a:rPr sz="2222" spc="-91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Manager</a:t>
            </a:r>
            <a:endParaRPr sz="2222" dirty="0">
              <a:latin typeface="Arial"/>
              <a:cs typeface="Arial"/>
            </a:endParaRPr>
          </a:p>
          <a:p>
            <a:pPr marL="374857" indent="-363917">
              <a:spcBef>
                <a:spcPts val="1106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The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appeal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complaint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must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include:</a:t>
            </a:r>
            <a:endParaRPr sz="2222" dirty="0">
              <a:latin typeface="Arial"/>
              <a:cs typeface="Arial"/>
            </a:endParaRPr>
          </a:p>
          <a:p>
            <a:pPr marL="385798">
              <a:spcBef>
                <a:spcPts val="340"/>
              </a:spcBef>
              <a:tabLst>
                <a:tab pos="667373" algn="l"/>
              </a:tabLst>
            </a:pPr>
            <a:r>
              <a:rPr sz="1904" spc="-45" dirty="0">
                <a:latin typeface="Arial"/>
                <a:cs typeface="Arial"/>
              </a:rPr>
              <a:t>‒</a:t>
            </a:r>
            <a:r>
              <a:rPr sz="1904" dirty="0">
                <a:latin typeface="Arial"/>
                <a:cs typeface="Arial"/>
              </a:rPr>
              <a:t>	What</a:t>
            </a:r>
            <a:r>
              <a:rPr sz="1904" spc="9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the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issue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is</a:t>
            </a:r>
            <a:r>
              <a:rPr sz="1904" spc="-27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and/or</a:t>
            </a:r>
            <a:r>
              <a:rPr sz="1904" spc="32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who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it</a:t>
            </a:r>
            <a:r>
              <a:rPr sz="1904" spc="-18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involved</a:t>
            </a:r>
            <a:endParaRPr sz="1904" dirty="0">
              <a:latin typeface="Arial"/>
              <a:cs typeface="Arial"/>
            </a:endParaRPr>
          </a:p>
          <a:p>
            <a:pPr marL="385798">
              <a:spcBef>
                <a:spcPts val="481"/>
              </a:spcBef>
              <a:tabLst>
                <a:tab pos="667373" algn="l"/>
              </a:tabLst>
            </a:pPr>
            <a:r>
              <a:rPr sz="1904" spc="-45" dirty="0">
                <a:latin typeface="Arial"/>
                <a:cs typeface="Arial"/>
              </a:rPr>
              <a:t>‒</a:t>
            </a:r>
            <a:r>
              <a:rPr sz="1904" dirty="0">
                <a:latin typeface="Arial"/>
                <a:cs typeface="Arial"/>
              </a:rPr>
              <a:t>	What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happened</a:t>
            </a:r>
            <a:r>
              <a:rPr sz="1904" spc="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and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sz="1904" spc="-18" dirty="0">
                <a:latin typeface="Arial"/>
                <a:cs typeface="Arial"/>
              </a:rPr>
              <a:t>when</a:t>
            </a:r>
            <a:endParaRPr sz="1904" dirty="0">
              <a:latin typeface="Arial"/>
              <a:cs typeface="Arial"/>
            </a:endParaRPr>
          </a:p>
          <a:p>
            <a:pPr marL="385798">
              <a:spcBef>
                <a:spcPts val="476"/>
              </a:spcBef>
              <a:tabLst>
                <a:tab pos="667373" algn="l"/>
              </a:tabLst>
            </a:pPr>
            <a:r>
              <a:rPr sz="1904" spc="-45" dirty="0">
                <a:latin typeface="Arial"/>
                <a:cs typeface="Arial"/>
              </a:rPr>
              <a:t>‒</a:t>
            </a:r>
            <a:r>
              <a:rPr sz="1904" dirty="0">
                <a:latin typeface="Arial"/>
                <a:cs typeface="Arial"/>
              </a:rPr>
              <a:t>	How</a:t>
            </a:r>
            <a:r>
              <a:rPr sz="1904" spc="23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it</a:t>
            </a:r>
            <a:r>
              <a:rPr sz="1904" spc="-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made you </a:t>
            </a:r>
            <a:r>
              <a:rPr sz="1904" spc="-18" dirty="0">
                <a:latin typeface="Arial"/>
                <a:cs typeface="Arial"/>
              </a:rPr>
              <a:t>feel</a:t>
            </a:r>
            <a:endParaRPr sz="1904" dirty="0">
              <a:latin typeface="Arial"/>
              <a:cs typeface="Arial"/>
            </a:endParaRPr>
          </a:p>
          <a:p>
            <a:pPr marL="385798">
              <a:spcBef>
                <a:spcPts val="481"/>
              </a:spcBef>
              <a:tabLst>
                <a:tab pos="667373" algn="l"/>
              </a:tabLst>
            </a:pPr>
            <a:r>
              <a:rPr sz="1904" spc="-45" dirty="0">
                <a:latin typeface="Arial"/>
                <a:cs typeface="Arial"/>
              </a:rPr>
              <a:t>‒</a:t>
            </a:r>
            <a:r>
              <a:rPr sz="1904" dirty="0">
                <a:latin typeface="Arial"/>
                <a:cs typeface="Arial"/>
              </a:rPr>
              <a:t>	How</a:t>
            </a:r>
            <a:r>
              <a:rPr sz="1904" spc="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you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would</a:t>
            </a:r>
            <a:r>
              <a:rPr sz="1904" spc="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like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the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matter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resolved</a:t>
            </a:r>
            <a:endParaRPr sz="1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754" y="791569"/>
            <a:ext cx="9535557" cy="834746"/>
          </a:xfrm>
          <a:prstGeom prst="rect">
            <a:avLst/>
          </a:prstGeom>
        </p:spPr>
        <p:txBody>
          <a:bodyPr vert="horz" wrap="square" lIns="0" tIns="278033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Appeals</a:t>
            </a:r>
            <a:r>
              <a:rPr sz="3600" b="1" spc="-1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600" b="1" spc="-1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32" dirty="0"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754" y="1753267"/>
            <a:ext cx="8713288" cy="3498471"/>
          </a:xfrm>
          <a:prstGeom prst="rect">
            <a:avLst/>
          </a:prstGeom>
        </p:spPr>
        <p:txBody>
          <a:bodyPr vert="horz" wrap="square" lIns="0" tIns="120346" rIns="0" bIns="0" rtlCol="0">
            <a:spAutoFit/>
          </a:bodyPr>
          <a:lstStyle/>
          <a:p>
            <a:pPr marL="374857" indent="-363917">
              <a:spcBef>
                <a:spcPts val="948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spc="-36" dirty="0">
                <a:latin typeface="Arial"/>
                <a:cs typeface="Arial"/>
              </a:rPr>
              <a:t>You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can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supported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writing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appeal or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complaint</a:t>
            </a:r>
            <a:endParaRPr sz="2222" dirty="0">
              <a:latin typeface="Arial"/>
              <a:cs typeface="Arial"/>
            </a:endParaRPr>
          </a:p>
          <a:p>
            <a:pPr marL="374857" marR="78887" indent="-363917">
              <a:lnSpc>
                <a:spcPts val="2394"/>
              </a:lnSpc>
              <a:spcBef>
                <a:spcPts val="1165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All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complaints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appeals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heard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decided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within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60 </a:t>
            </a:r>
            <a:r>
              <a:rPr sz="2222" dirty="0">
                <a:latin typeface="Arial"/>
                <a:cs typeface="Arial"/>
              </a:rPr>
              <a:t>calendar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days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receiving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complaint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9" dirty="0">
                <a:latin typeface="Arial"/>
                <a:cs typeface="Arial"/>
              </a:rPr>
              <a:t> appeal</a:t>
            </a:r>
            <a:endParaRPr sz="2222" dirty="0">
              <a:latin typeface="Arial"/>
              <a:cs typeface="Arial"/>
            </a:endParaRPr>
          </a:p>
          <a:p>
            <a:pPr marL="374857" marR="469867" indent="-363917">
              <a:lnSpc>
                <a:spcPts val="2403"/>
              </a:lnSpc>
              <a:spcBef>
                <a:spcPts val="1124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If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process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takes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more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than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60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calendar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days,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be </a:t>
            </a:r>
            <a:r>
              <a:rPr sz="2222" dirty="0">
                <a:latin typeface="Arial"/>
                <a:cs typeface="Arial"/>
              </a:rPr>
              <a:t>informed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reasons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writing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regularly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updated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the </a:t>
            </a:r>
            <a:r>
              <a:rPr sz="2222" dirty="0">
                <a:latin typeface="Arial"/>
                <a:cs typeface="Arial"/>
              </a:rPr>
              <a:t>progress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matter</a:t>
            </a:r>
            <a:endParaRPr sz="2222" dirty="0">
              <a:latin typeface="Arial"/>
              <a:cs typeface="Arial"/>
            </a:endParaRPr>
          </a:p>
          <a:p>
            <a:pPr marL="374857" marR="4607" indent="-363917">
              <a:lnSpc>
                <a:spcPts val="2403"/>
              </a:lnSpc>
              <a:spcBef>
                <a:spcPts val="1115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Ask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teacher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Manager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for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copy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school’s</a:t>
            </a:r>
            <a:r>
              <a:rPr sz="2222" spc="-59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policy </a:t>
            </a:r>
            <a:r>
              <a:rPr sz="2222" dirty="0">
                <a:latin typeface="Arial"/>
                <a:cs typeface="Arial"/>
              </a:rPr>
              <a:t>on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this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matter,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if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required</a:t>
            </a:r>
            <a:endParaRPr sz="2222" dirty="0">
              <a:latin typeface="Arial"/>
              <a:cs typeface="Arial"/>
            </a:endParaRPr>
          </a:p>
          <a:p>
            <a:pPr marL="374857" indent="-363917">
              <a:spcBef>
                <a:spcPts val="816"/>
              </a:spcBef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dirty="0">
                <a:latin typeface="Arial"/>
                <a:cs typeface="Arial"/>
              </a:rPr>
              <a:t>The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school’s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policy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can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also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found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on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school </a:t>
            </a:r>
            <a:r>
              <a:rPr sz="2222" spc="-9" dirty="0">
                <a:latin typeface="Arial"/>
                <a:cs typeface="Arial"/>
              </a:rPr>
              <a:t>website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3121" y="912479"/>
            <a:ext cx="9535557" cy="760844"/>
          </a:xfrm>
          <a:prstGeom prst="rect">
            <a:avLst/>
          </a:prstGeom>
        </p:spPr>
        <p:txBody>
          <a:bodyPr vert="horz" wrap="square" lIns="0" tIns="204846" rIns="0" bIns="0" rtlCol="0" anchor="ctr">
            <a:spAutoFit/>
          </a:bodyPr>
          <a:lstStyle/>
          <a:p>
            <a:pPr marL="385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3600" b="1" spc="-2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9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sz="3600" b="1" spc="-20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7" dirty="0">
                <a:latin typeface="Arial" panose="020B0604020202020204" pitchFamily="34" charset="0"/>
                <a:cs typeface="Arial" panose="020B0604020202020204" pitchFamily="34" charset="0"/>
              </a:rPr>
              <a:t>Handbook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63121" y="2067192"/>
            <a:ext cx="8823118" cy="1763623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11516" marR="4607" indent="5182">
              <a:lnSpc>
                <a:spcPts val="2403"/>
              </a:lnSpc>
              <a:spcBef>
                <a:spcPts val="399"/>
              </a:spcBef>
            </a:pPr>
            <a:r>
              <a:rPr sz="2222" dirty="0">
                <a:latin typeface="Arial"/>
                <a:cs typeface="Arial"/>
              </a:rPr>
              <a:t>Everything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need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about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Vocational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Education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&amp;</a:t>
            </a:r>
            <a:r>
              <a:rPr sz="2222" spc="-59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Training </a:t>
            </a:r>
            <a:r>
              <a:rPr sz="2222" dirty="0">
                <a:latin typeface="Arial"/>
                <a:cs typeface="Arial"/>
              </a:rPr>
              <a:t>(VET)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contained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VET</a:t>
            </a:r>
            <a:r>
              <a:rPr sz="2222" spc="-5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Student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Handbook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3128" dirty="0">
              <a:latin typeface="Arial"/>
              <a:cs typeface="Arial"/>
            </a:endParaRPr>
          </a:p>
          <a:p>
            <a:pPr marL="11516" marR="270059" indent="5182">
              <a:lnSpc>
                <a:spcPts val="2403"/>
              </a:lnSpc>
              <a:spcBef>
                <a:spcPts val="5"/>
              </a:spcBef>
            </a:pPr>
            <a:r>
              <a:rPr sz="2222" dirty="0">
                <a:latin typeface="Arial"/>
                <a:cs typeface="Arial"/>
              </a:rPr>
              <a:t>This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can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found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lang="en-AU" sz="2222" dirty="0">
                <a:latin typeface="Arial"/>
                <a:cs typeface="Arial"/>
              </a:rPr>
              <a:t>on the school website or digitally </a:t>
            </a:r>
            <a:r>
              <a:rPr sz="2222" spc="-23" dirty="0">
                <a:latin typeface="Arial"/>
                <a:cs typeface="Arial"/>
              </a:rPr>
              <a:t>(at </a:t>
            </a:r>
            <a:r>
              <a:rPr lang="en-AU" sz="2222" dirty="0">
                <a:latin typeface="Arial"/>
                <a:cs typeface="Arial"/>
              </a:rPr>
              <a:t>G:\Curriculum\VET Student Information</a:t>
            </a:r>
            <a:r>
              <a:rPr sz="2222" spc="-9" dirty="0">
                <a:latin typeface="Arial"/>
                <a:cs typeface="Arial"/>
              </a:rPr>
              <a:t>)</a:t>
            </a:r>
            <a:r>
              <a:rPr lang="en-AU"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887" y="855105"/>
            <a:ext cx="9535557" cy="741233"/>
          </a:xfrm>
          <a:prstGeom prst="rect">
            <a:avLst/>
          </a:prstGeom>
        </p:spPr>
        <p:txBody>
          <a:bodyPr vert="horz" wrap="square" lIns="0" tIns="185424" rIns="0" bIns="0" rtlCol="0" anchor="ctr">
            <a:spAutoFit/>
          </a:bodyPr>
          <a:lstStyle/>
          <a:p>
            <a:pPr marL="54127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3600" b="1" spc="-16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600" b="1" spc="-1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32" dirty="0">
                <a:latin typeface="Arial" panose="020B0604020202020204" pitchFamily="34" charset="0"/>
                <a:cs typeface="Arial" panose="020B0604020202020204" pitchFamily="34" charset="0"/>
              </a:rPr>
              <a:t>competency?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887" y="1806825"/>
            <a:ext cx="9535557" cy="3244349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222842" marR="4607" indent="-211900">
              <a:lnSpc>
                <a:spcPts val="2403"/>
              </a:lnSpc>
              <a:spcBef>
                <a:spcPts val="399"/>
              </a:spcBef>
              <a:buFont typeface="Wingdings"/>
              <a:buChar char=""/>
              <a:tabLst>
                <a:tab pos="223416" algn="l"/>
              </a:tabLst>
            </a:pPr>
            <a:r>
              <a:rPr sz="2222" dirty="0">
                <a:latin typeface="Arial"/>
                <a:cs typeface="Arial"/>
              </a:rPr>
              <a:t>Competency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knowledge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demonstrated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standard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spc="-18" dirty="0">
                <a:latin typeface="Arial"/>
                <a:cs typeface="Arial"/>
              </a:rPr>
              <a:t>that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expected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by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industry</a:t>
            </a:r>
            <a:endParaRPr sz="2222" dirty="0">
              <a:latin typeface="Arial"/>
              <a:cs typeface="Arial"/>
            </a:endParaRPr>
          </a:p>
          <a:p>
            <a:pPr marL="222842" marR="86949" indent="-211900">
              <a:lnSpc>
                <a:spcPts val="2403"/>
              </a:lnSpc>
              <a:spcBef>
                <a:spcPts val="1111"/>
              </a:spcBef>
              <a:buFont typeface="Wingdings"/>
              <a:buChar char=""/>
              <a:tabLst>
                <a:tab pos="223416" algn="l"/>
              </a:tabLst>
            </a:pPr>
            <a:r>
              <a:rPr sz="2222" spc="-103" dirty="0">
                <a:latin typeface="Arial"/>
                <a:cs typeface="Arial"/>
              </a:rPr>
              <a:t>To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competent,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need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consistently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apply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knowledge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and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successfully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complete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work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activities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range</a:t>
            </a:r>
            <a:r>
              <a:rPr sz="2222" spc="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situations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 standard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performance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expected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workplace</a:t>
            </a:r>
            <a:endParaRPr sz="2222" dirty="0">
              <a:latin typeface="Arial"/>
              <a:cs typeface="Arial"/>
            </a:endParaRPr>
          </a:p>
          <a:p>
            <a:pPr marL="222842" marR="622459" indent="-211900">
              <a:lnSpc>
                <a:spcPts val="2394"/>
              </a:lnSpc>
              <a:spcBef>
                <a:spcPts val="1134"/>
              </a:spcBef>
              <a:buFont typeface="Wingdings"/>
              <a:buChar char=""/>
              <a:tabLst>
                <a:tab pos="223416" algn="l"/>
              </a:tabLst>
            </a:pPr>
            <a:r>
              <a:rPr sz="2222" dirty="0">
                <a:latin typeface="Arial"/>
                <a:cs typeface="Arial"/>
              </a:rPr>
              <a:t>Competence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shows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that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are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industry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ready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–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this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makes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you </a:t>
            </a:r>
            <a:r>
              <a:rPr sz="2222" spc="-9" dirty="0">
                <a:latin typeface="Arial"/>
                <a:cs typeface="Arial"/>
              </a:rPr>
              <a:t>employable</a:t>
            </a:r>
            <a:endParaRPr sz="2222" dirty="0">
              <a:latin typeface="Arial"/>
              <a:cs typeface="Arial"/>
            </a:endParaRPr>
          </a:p>
          <a:p>
            <a:pPr marL="222842" marR="327640" indent="-211900">
              <a:lnSpc>
                <a:spcPts val="2403"/>
              </a:lnSpc>
              <a:spcBef>
                <a:spcPts val="1124"/>
              </a:spcBef>
              <a:buFont typeface="Wingdings"/>
              <a:buChar char=""/>
              <a:tabLst>
                <a:tab pos="223416" algn="l"/>
              </a:tabLst>
            </a:pPr>
            <a:r>
              <a:rPr sz="2222" dirty="0">
                <a:latin typeface="Arial"/>
                <a:cs typeface="Arial"/>
              </a:rPr>
              <a:t>Competence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standard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expected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by</a:t>
            </a:r>
            <a:r>
              <a:rPr sz="2222" spc="-9" dirty="0">
                <a:latin typeface="Arial"/>
                <a:cs typeface="Arial"/>
              </a:rPr>
              <a:t> industry,</a:t>
            </a:r>
            <a:r>
              <a:rPr sz="2222" spc="-5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not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school</a:t>
            </a:r>
            <a:r>
              <a:rPr sz="2222" spc="-36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–</a:t>
            </a:r>
            <a:r>
              <a:rPr sz="2222" spc="-23" dirty="0">
                <a:latin typeface="Arial"/>
                <a:cs typeface="Arial"/>
              </a:rPr>
              <a:t> you </a:t>
            </a:r>
            <a:r>
              <a:rPr sz="2222" dirty="0">
                <a:latin typeface="Arial"/>
                <a:cs typeface="Arial"/>
              </a:rPr>
              <a:t>need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make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spc="-18" dirty="0">
                <a:latin typeface="Arial"/>
                <a:cs typeface="Arial"/>
              </a:rPr>
              <a:t>leap!</a:t>
            </a:r>
            <a:endParaRPr sz="222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618" y="966884"/>
            <a:ext cx="8268885" cy="906791"/>
          </a:xfrm>
          <a:prstGeom prst="rect">
            <a:avLst/>
          </a:prstGeom>
        </p:spPr>
        <p:txBody>
          <a:bodyPr vert="horz" wrap="square" lIns="0" tIns="85221" rIns="0" bIns="0" rtlCol="0" anchor="ctr">
            <a:spAutoFit/>
          </a:bodyPr>
          <a:lstStyle/>
          <a:p>
            <a:pPr marL="11516" marR="4607">
              <a:lnSpc>
                <a:spcPts val="3245"/>
              </a:lnSpc>
              <a:spcBef>
                <a:spcPts val="671"/>
              </a:spcBef>
            </a:pPr>
            <a:r>
              <a:rPr sz="3174" b="1" dirty="0">
                <a:solidFill>
                  <a:schemeClr val="tx1"/>
                </a:solidFill>
              </a:rPr>
              <a:t>How</a:t>
            </a:r>
            <a:r>
              <a:rPr sz="3174" b="1" spc="-168" dirty="0">
                <a:solidFill>
                  <a:schemeClr val="tx1"/>
                </a:solidFill>
              </a:rPr>
              <a:t> </a:t>
            </a:r>
            <a:r>
              <a:rPr sz="3174" b="1" dirty="0">
                <a:solidFill>
                  <a:schemeClr val="tx1"/>
                </a:solidFill>
              </a:rPr>
              <a:t>is</a:t>
            </a:r>
            <a:r>
              <a:rPr sz="3174" b="1" spc="-185" dirty="0">
                <a:solidFill>
                  <a:schemeClr val="tx1"/>
                </a:solidFill>
              </a:rPr>
              <a:t> </a:t>
            </a:r>
            <a:r>
              <a:rPr sz="3174" b="1" spc="-27" dirty="0">
                <a:solidFill>
                  <a:schemeClr val="tx1"/>
                </a:solidFill>
              </a:rPr>
              <a:t>competency</a:t>
            </a:r>
            <a:r>
              <a:rPr sz="3174" b="1" spc="-131" dirty="0">
                <a:solidFill>
                  <a:schemeClr val="tx1"/>
                </a:solidFill>
              </a:rPr>
              <a:t> </a:t>
            </a:r>
            <a:r>
              <a:rPr sz="3174" b="1" spc="-32" dirty="0">
                <a:solidFill>
                  <a:schemeClr val="tx1"/>
                </a:solidFill>
              </a:rPr>
              <a:t>different</a:t>
            </a:r>
            <a:r>
              <a:rPr sz="3174" b="1" spc="-127" dirty="0">
                <a:solidFill>
                  <a:schemeClr val="tx1"/>
                </a:solidFill>
              </a:rPr>
              <a:t> </a:t>
            </a:r>
            <a:r>
              <a:rPr sz="3174" b="1" dirty="0">
                <a:solidFill>
                  <a:schemeClr val="tx1"/>
                </a:solidFill>
              </a:rPr>
              <a:t>to</a:t>
            </a:r>
            <a:r>
              <a:rPr sz="3174" b="1" spc="-177" dirty="0">
                <a:solidFill>
                  <a:schemeClr val="tx1"/>
                </a:solidFill>
              </a:rPr>
              <a:t> </a:t>
            </a:r>
            <a:r>
              <a:rPr sz="3174" b="1" dirty="0">
                <a:solidFill>
                  <a:schemeClr val="tx1"/>
                </a:solidFill>
              </a:rPr>
              <a:t>your</a:t>
            </a:r>
            <a:r>
              <a:rPr sz="3174" b="1" spc="-136" dirty="0">
                <a:solidFill>
                  <a:schemeClr val="tx1"/>
                </a:solidFill>
              </a:rPr>
              <a:t> </a:t>
            </a:r>
            <a:r>
              <a:rPr sz="3174" b="1" spc="-27" dirty="0">
                <a:solidFill>
                  <a:schemeClr val="tx1"/>
                </a:solidFill>
              </a:rPr>
              <a:t>other </a:t>
            </a:r>
            <a:r>
              <a:rPr sz="3174" b="1" spc="-9" dirty="0">
                <a:solidFill>
                  <a:schemeClr val="tx1"/>
                </a:solidFill>
              </a:rPr>
              <a:t>subjects?</a:t>
            </a:r>
            <a:endParaRPr sz="3174" b="1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618" y="2220341"/>
            <a:ext cx="4885821" cy="2789702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52016" marR="38580" indent="-141075">
              <a:lnSpc>
                <a:spcPct val="100200"/>
              </a:lnSpc>
              <a:spcBef>
                <a:spcPts val="95"/>
              </a:spcBef>
              <a:buFont typeface="Wingdings"/>
              <a:buChar char=""/>
              <a:tabLst>
                <a:tab pos="152592" algn="l"/>
              </a:tabLst>
            </a:pPr>
            <a:r>
              <a:rPr lang="en-AU" sz="2222" spc="-103" dirty="0">
                <a:latin typeface="Arial"/>
                <a:cs typeface="Arial"/>
              </a:rPr>
              <a:t>In </a:t>
            </a:r>
            <a:r>
              <a:rPr sz="2222" dirty="0">
                <a:latin typeface="Arial"/>
                <a:cs typeface="Arial"/>
              </a:rPr>
              <a:t>most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subjects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can </a:t>
            </a:r>
            <a:r>
              <a:rPr sz="2222" dirty="0">
                <a:latin typeface="Arial"/>
                <a:cs typeface="Arial"/>
              </a:rPr>
              <a:t>achieve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80%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greater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achieve </a:t>
            </a:r>
            <a:r>
              <a:rPr lang="en-AU" sz="2222" dirty="0">
                <a:latin typeface="Arial"/>
                <a:cs typeface="Arial"/>
              </a:rPr>
              <a:t>an ‘A’</a:t>
            </a:r>
            <a:r>
              <a:rPr sz="2222" spc="-9" dirty="0">
                <a:latin typeface="Arial"/>
                <a:cs typeface="Arial"/>
              </a:rPr>
              <a:t>.</a:t>
            </a:r>
            <a:endParaRPr sz="2222" dirty="0">
              <a:latin typeface="Arial"/>
              <a:cs typeface="Arial"/>
            </a:endParaRPr>
          </a:p>
          <a:p>
            <a:pPr>
              <a:spcBef>
                <a:spcPts val="18"/>
              </a:spcBef>
              <a:buFont typeface="Wingdings"/>
              <a:buChar char=""/>
            </a:pPr>
            <a:endParaRPr sz="2494" dirty="0">
              <a:latin typeface="Arial"/>
              <a:cs typeface="Arial"/>
            </a:endParaRPr>
          </a:p>
          <a:p>
            <a:pPr marL="152016" marR="4607" indent="-141075">
              <a:lnSpc>
                <a:spcPct val="100200"/>
              </a:lnSpc>
              <a:buFont typeface="Wingdings"/>
              <a:buChar char=""/>
              <a:tabLst>
                <a:tab pos="152592" algn="l"/>
              </a:tabLst>
            </a:pPr>
            <a:r>
              <a:rPr sz="2222" spc="-103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competent,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must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able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to </a:t>
            </a:r>
            <a:r>
              <a:rPr sz="2222" dirty="0">
                <a:latin typeface="Arial"/>
                <a:cs typeface="Arial"/>
              </a:rPr>
              <a:t>show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that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can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do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task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under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variety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circumstances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an </a:t>
            </a:r>
            <a:r>
              <a:rPr sz="2222" dirty="0">
                <a:latin typeface="Arial"/>
                <a:cs typeface="Arial"/>
              </a:rPr>
              <a:t>industry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standard –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this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what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being </a:t>
            </a:r>
            <a:r>
              <a:rPr sz="2222" dirty="0">
                <a:latin typeface="Arial"/>
                <a:cs typeface="Arial"/>
              </a:rPr>
              <a:t>competent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all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about.</a:t>
            </a:r>
            <a:endParaRPr sz="2222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94315" y="1844923"/>
            <a:ext cx="3633416" cy="3358174"/>
            <a:chOff x="6227064" y="2034540"/>
            <a:chExt cx="4006850" cy="3703320"/>
          </a:xfrm>
        </p:grpSpPr>
        <p:sp>
          <p:nvSpPr>
            <p:cNvPr id="5" name="object 5"/>
            <p:cNvSpPr/>
            <p:nvPr/>
          </p:nvSpPr>
          <p:spPr>
            <a:xfrm>
              <a:off x="6234683" y="2040636"/>
              <a:ext cx="3992879" cy="3689985"/>
            </a:xfrm>
            <a:custGeom>
              <a:avLst/>
              <a:gdLst/>
              <a:ahLst/>
              <a:cxnLst/>
              <a:rect l="l" t="t" r="r" b="b"/>
              <a:pathLst>
                <a:path w="3992879" h="3689985">
                  <a:moveTo>
                    <a:pt x="3377183" y="3689604"/>
                  </a:moveTo>
                  <a:lnTo>
                    <a:pt x="615695" y="3689604"/>
                  </a:lnTo>
                  <a:lnTo>
                    <a:pt x="567604" y="3687750"/>
                  </a:lnTo>
                  <a:lnTo>
                    <a:pt x="520520" y="3682281"/>
                  </a:lnTo>
                  <a:lnTo>
                    <a:pt x="474581" y="3673333"/>
                  </a:lnTo>
                  <a:lnTo>
                    <a:pt x="429925" y="3661044"/>
                  </a:lnTo>
                  <a:lnTo>
                    <a:pt x="386689" y="3645551"/>
                  </a:lnTo>
                  <a:lnTo>
                    <a:pt x="345010" y="3626991"/>
                  </a:lnTo>
                  <a:lnTo>
                    <a:pt x="305025" y="3605501"/>
                  </a:lnTo>
                  <a:lnTo>
                    <a:pt x="266872" y="3581220"/>
                  </a:lnTo>
                  <a:lnTo>
                    <a:pt x="230688" y="3554283"/>
                  </a:lnTo>
                  <a:lnTo>
                    <a:pt x="196609" y="3524829"/>
                  </a:lnTo>
                  <a:lnTo>
                    <a:pt x="164774" y="3492994"/>
                  </a:lnTo>
                  <a:lnTo>
                    <a:pt x="135320" y="3458915"/>
                  </a:lnTo>
                  <a:lnTo>
                    <a:pt x="108383" y="3422731"/>
                  </a:lnTo>
                  <a:lnTo>
                    <a:pt x="84102" y="3384578"/>
                  </a:lnTo>
                  <a:lnTo>
                    <a:pt x="62612" y="3344593"/>
                  </a:lnTo>
                  <a:lnTo>
                    <a:pt x="44052" y="3302914"/>
                  </a:lnTo>
                  <a:lnTo>
                    <a:pt x="28559" y="3259678"/>
                  </a:lnTo>
                  <a:lnTo>
                    <a:pt x="16270" y="3215022"/>
                  </a:lnTo>
                  <a:lnTo>
                    <a:pt x="7322" y="3169083"/>
                  </a:lnTo>
                  <a:lnTo>
                    <a:pt x="1853" y="3121999"/>
                  </a:lnTo>
                  <a:lnTo>
                    <a:pt x="0" y="3073907"/>
                  </a:lnTo>
                  <a:lnTo>
                    <a:pt x="0" y="615695"/>
                  </a:lnTo>
                  <a:lnTo>
                    <a:pt x="1853" y="567604"/>
                  </a:lnTo>
                  <a:lnTo>
                    <a:pt x="7322" y="520520"/>
                  </a:lnTo>
                  <a:lnTo>
                    <a:pt x="16270" y="474581"/>
                  </a:lnTo>
                  <a:lnTo>
                    <a:pt x="28559" y="429925"/>
                  </a:lnTo>
                  <a:lnTo>
                    <a:pt x="44052" y="386689"/>
                  </a:lnTo>
                  <a:lnTo>
                    <a:pt x="62612" y="345010"/>
                  </a:lnTo>
                  <a:lnTo>
                    <a:pt x="84102" y="305025"/>
                  </a:lnTo>
                  <a:lnTo>
                    <a:pt x="108383" y="266872"/>
                  </a:lnTo>
                  <a:lnTo>
                    <a:pt x="135320" y="230688"/>
                  </a:lnTo>
                  <a:lnTo>
                    <a:pt x="164774" y="196609"/>
                  </a:lnTo>
                  <a:lnTo>
                    <a:pt x="196609" y="164774"/>
                  </a:lnTo>
                  <a:lnTo>
                    <a:pt x="230688" y="135320"/>
                  </a:lnTo>
                  <a:lnTo>
                    <a:pt x="266872" y="108383"/>
                  </a:lnTo>
                  <a:lnTo>
                    <a:pt x="305025" y="84102"/>
                  </a:lnTo>
                  <a:lnTo>
                    <a:pt x="345010" y="62612"/>
                  </a:lnTo>
                  <a:lnTo>
                    <a:pt x="386689" y="44052"/>
                  </a:lnTo>
                  <a:lnTo>
                    <a:pt x="429925" y="28559"/>
                  </a:lnTo>
                  <a:lnTo>
                    <a:pt x="474581" y="16270"/>
                  </a:lnTo>
                  <a:lnTo>
                    <a:pt x="520520" y="7322"/>
                  </a:lnTo>
                  <a:lnTo>
                    <a:pt x="567604" y="1853"/>
                  </a:lnTo>
                  <a:lnTo>
                    <a:pt x="615695" y="0"/>
                  </a:lnTo>
                  <a:lnTo>
                    <a:pt x="3377183" y="0"/>
                  </a:lnTo>
                  <a:lnTo>
                    <a:pt x="3425275" y="1853"/>
                  </a:lnTo>
                  <a:lnTo>
                    <a:pt x="3472359" y="7322"/>
                  </a:lnTo>
                  <a:lnTo>
                    <a:pt x="3518298" y="16270"/>
                  </a:lnTo>
                  <a:lnTo>
                    <a:pt x="3562954" y="28559"/>
                  </a:lnTo>
                  <a:lnTo>
                    <a:pt x="3606190" y="44052"/>
                  </a:lnTo>
                  <a:lnTo>
                    <a:pt x="3647869" y="62612"/>
                  </a:lnTo>
                  <a:lnTo>
                    <a:pt x="3687854" y="84102"/>
                  </a:lnTo>
                  <a:lnTo>
                    <a:pt x="3726007" y="108383"/>
                  </a:lnTo>
                  <a:lnTo>
                    <a:pt x="3762191" y="135320"/>
                  </a:lnTo>
                  <a:lnTo>
                    <a:pt x="3796270" y="164774"/>
                  </a:lnTo>
                  <a:lnTo>
                    <a:pt x="3828105" y="196609"/>
                  </a:lnTo>
                  <a:lnTo>
                    <a:pt x="3857559" y="230688"/>
                  </a:lnTo>
                  <a:lnTo>
                    <a:pt x="3884496" y="266872"/>
                  </a:lnTo>
                  <a:lnTo>
                    <a:pt x="3908777" y="305025"/>
                  </a:lnTo>
                  <a:lnTo>
                    <a:pt x="3930267" y="345010"/>
                  </a:lnTo>
                  <a:lnTo>
                    <a:pt x="3948827" y="386689"/>
                  </a:lnTo>
                  <a:lnTo>
                    <a:pt x="3964320" y="429925"/>
                  </a:lnTo>
                  <a:lnTo>
                    <a:pt x="3976609" y="474581"/>
                  </a:lnTo>
                  <a:lnTo>
                    <a:pt x="3985557" y="520520"/>
                  </a:lnTo>
                  <a:lnTo>
                    <a:pt x="3991026" y="567604"/>
                  </a:lnTo>
                  <a:lnTo>
                    <a:pt x="3992880" y="615695"/>
                  </a:lnTo>
                  <a:lnTo>
                    <a:pt x="3992880" y="3073907"/>
                  </a:lnTo>
                  <a:lnTo>
                    <a:pt x="3991026" y="3121999"/>
                  </a:lnTo>
                  <a:lnTo>
                    <a:pt x="3985557" y="3169083"/>
                  </a:lnTo>
                  <a:lnTo>
                    <a:pt x="3976609" y="3215022"/>
                  </a:lnTo>
                  <a:lnTo>
                    <a:pt x="3964320" y="3259678"/>
                  </a:lnTo>
                  <a:lnTo>
                    <a:pt x="3948827" y="3302914"/>
                  </a:lnTo>
                  <a:lnTo>
                    <a:pt x="3930267" y="3344593"/>
                  </a:lnTo>
                  <a:lnTo>
                    <a:pt x="3908777" y="3384578"/>
                  </a:lnTo>
                  <a:lnTo>
                    <a:pt x="3884496" y="3422731"/>
                  </a:lnTo>
                  <a:lnTo>
                    <a:pt x="3857559" y="3458915"/>
                  </a:lnTo>
                  <a:lnTo>
                    <a:pt x="3828105" y="3492994"/>
                  </a:lnTo>
                  <a:lnTo>
                    <a:pt x="3796270" y="3524829"/>
                  </a:lnTo>
                  <a:lnTo>
                    <a:pt x="3762191" y="3554283"/>
                  </a:lnTo>
                  <a:lnTo>
                    <a:pt x="3726007" y="3581220"/>
                  </a:lnTo>
                  <a:lnTo>
                    <a:pt x="3687854" y="3605501"/>
                  </a:lnTo>
                  <a:lnTo>
                    <a:pt x="3647869" y="3626991"/>
                  </a:lnTo>
                  <a:lnTo>
                    <a:pt x="3606190" y="3645551"/>
                  </a:lnTo>
                  <a:lnTo>
                    <a:pt x="3562954" y="3661044"/>
                  </a:lnTo>
                  <a:lnTo>
                    <a:pt x="3518298" y="3673333"/>
                  </a:lnTo>
                  <a:lnTo>
                    <a:pt x="3472359" y="3682281"/>
                  </a:lnTo>
                  <a:lnTo>
                    <a:pt x="3425275" y="3687750"/>
                  </a:lnTo>
                  <a:lnTo>
                    <a:pt x="3377183" y="3689604"/>
                  </a:lnTo>
                  <a:close/>
                </a:path>
              </a:pathLst>
            </a:custGeom>
            <a:solidFill>
              <a:srgbClr val="F2B56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6227064" y="2034540"/>
              <a:ext cx="4006850" cy="3703320"/>
            </a:xfrm>
            <a:custGeom>
              <a:avLst/>
              <a:gdLst/>
              <a:ahLst/>
              <a:cxnLst/>
              <a:rect l="l" t="t" r="r" b="b"/>
              <a:pathLst>
                <a:path w="4006850" h="3703320">
                  <a:moveTo>
                    <a:pt x="3384803" y="3703320"/>
                  </a:moveTo>
                  <a:lnTo>
                    <a:pt x="623316" y="3703320"/>
                  </a:lnTo>
                  <a:lnTo>
                    <a:pt x="591312" y="3701795"/>
                  </a:lnTo>
                  <a:lnTo>
                    <a:pt x="528828" y="3695699"/>
                  </a:lnTo>
                  <a:lnTo>
                    <a:pt x="467867" y="3683508"/>
                  </a:lnTo>
                  <a:lnTo>
                    <a:pt x="408432" y="3665220"/>
                  </a:lnTo>
                  <a:lnTo>
                    <a:pt x="326135" y="3627120"/>
                  </a:lnTo>
                  <a:lnTo>
                    <a:pt x="275843" y="3596640"/>
                  </a:lnTo>
                  <a:lnTo>
                    <a:pt x="227075" y="3560063"/>
                  </a:lnTo>
                  <a:lnTo>
                    <a:pt x="204216" y="3541776"/>
                  </a:lnTo>
                  <a:lnTo>
                    <a:pt x="163067" y="3499104"/>
                  </a:lnTo>
                  <a:lnTo>
                    <a:pt x="124967" y="3453383"/>
                  </a:lnTo>
                  <a:lnTo>
                    <a:pt x="76200" y="3377183"/>
                  </a:lnTo>
                  <a:lnTo>
                    <a:pt x="38100" y="3294888"/>
                  </a:lnTo>
                  <a:lnTo>
                    <a:pt x="19812" y="3236976"/>
                  </a:lnTo>
                  <a:lnTo>
                    <a:pt x="7619" y="3176015"/>
                  </a:lnTo>
                  <a:lnTo>
                    <a:pt x="4571" y="3144011"/>
                  </a:lnTo>
                  <a:lnTo>
                    <a:pt x="1523" y="3113531"/>
                  </a:lnTo>
                  <a:lnTo>
                    <a:pt x="0" y="3081527"/>
                  </a:lnTo>
                  <a:lnTo>
                    <a:pt x="0" y="621792"/>
                  </a:lnTo>
                  <a:lnTo>
                    <a:pt x="4571" y="557783"/>
                  </a:lnTo>
                  <a:lnTo>
                    <a:pt x="19812" y="466343"/>
                  </a:lnTo>
                  <a:lnTo>
                    <a:pt x="38100" y="406908"/>
                  </a:lnTo>
                  <a:lnTo>
                    <a:pt x="76200" y="324611"/>
                  </a:lnTo>
                  <a:lnTo>
                    <a:pt x="106680" y="274319"/>
                  </a:lnTo>
                  <a:lnTo>
                    <a:pt x="143255" y="225551"/>
                  </a:lnTo>
                  <a:lnTo>
                    <a:pt x="161543" y="202691"/>
                  </a:lnTo>
                  <a:lnTo>
                    <a:pt x="204216" y="161543"/>
                  </a:lnTo>
                  <a:lnTo>
                    <a:pt x="249935" y="123443"/>
                  </a:lnTo>
                  <a:lnTo>
                    <a:pt x="326135" y="74675"/>
                  </a:lnTo>
                  <a:lnTo>
                    <a:pt x="408432" y="36575"/>
                  </a:lnTo>
                  <a:lnTo>
                    <a:pt x="466343" y="18287"/>
                  </a:lnTo>
                  <a:lnTo>
                    <a:pt x="527303" y="6095"/>
                  </a:lnTo>
                  <a:lnTo>
                    <a:pt x="589787" y="0"/>
                  </a:lnTo>
                  <a:lnTo>
                    <a:pt x="3416807" y="0"/>
                  </a:lnTo>
                  <a:lnTo>
                    <a:pt x="3479291" y="6095"/>
                  </a:lnTo>
                  <a:lnTo>
                    <a:pt x="3517391" y="13715"/>
                  </a:lnTo>
                  <a:lnTo>
                    <a:pt x="591312" y="13715"/>
                  </a:lnTo>
                  <a:lnTo>
                    <a:pt x="530351" y="19811"/>
                  </a:lnTo>
                  <a:lnTo>
                    <a:pt x="470916" y="32004"/>
                  </a:lnTo>
                  <a:lnTo>
                    <a:pt x="413003" y="50291"/>
                  </a:lnTo>
                  <a:lnTo>
                    <a:pt x="359664" y="73151"/>
                  </a:lnTo>
                  <a:lnTo>
                    <a:pt x="307848" y="100583"/>
                  </a:lnTo>
                  <a:lnTo>
                    <a:pt x="259080" y="134111"/>
                  </a:lnTo>
                  <a:lnTo>
                    <a:pt x="213359" y="170687"/>
                  </a:lnTo>
                  <a:lnTo>
                    <a:pt x="193548" y="192023"/>
                  </a:lnTo>
                  <a:lnTo>
                    <a:pt x="172212" y="211835"/>
                  </a:lnTo>
                  <a:lnTo>
                    <a:pt x="135635" y="257555"/>
                  </a:lnTo>
                  <a:lnTo>
                    <a:pt x="102107" y="306323"/>
                  </a:lnTo>
                  <a:lnTo>
                    <a:pt x="74675" y="358139"/>
                  </a:lnTo>
                  <a:lnTo>
                    <a:pt x="51816" y="411479"/>
                  </a:lnTo>
                  <a:lnTo>
                    <a:pt x="33528" y="469392"/>
                  </a:lnTo>
                  <a:lnTo>
                    <a:pt x="21335" y="528827"/>
                  </a:lnTo>
                  <a:lnTo>
                    <a:pt x="15239" y="589787"/>
                  </a:lnTo>
                  <a:lnTo>
                    <a:pt x="15239" y="3112008"/>
                  </a:lnTo>
                  <a:lnTo>
                    <a:pt x="21335" y="3172967"/>
                  </a:lnTo>
                  <a:lnTo>
                    <a:pt x="33528" y="3232404"/>
                  </a:lnTo>
                  <a:lnTo>
                    <a:pt x="51816" y="3290315"/>
                  </a:lnTo>
                  <a:lnTo>
                    <a:pt x="74675" y="3343656"/>
                  </a:lnTo>
                  <a:lnTo>
                    <a:pt x="102107" y="3395472"/>
                  </a:lnTo>
                  <a:lnTo>
                    <a:pt x="135635" y="3444240"/>
                  </a:lnTo>
                  <a:lnTo>
                    <a:pt x="172212" y="3489960"/>
                  </a:lnTo>
                  <a:lnTo>
                    <a:pt x="213359" y="3531108"/>
                  </a:lnTo>
                  <a:lnTo>
                    <a:pt x="259080" y="3567683"/>
                  </a:lnTo>
                  <a:lnTo>
                    <a:pt x="307848" y="3601211"/>
                  </a:lnTo>
                  <a:lnTo>
                    <a:pt x="358139" y="3628644"/>
                  </a:lnTo>
                  <a:lnTo>
                    <a:pt x="413003" y="3651504"/>
                  </a:lnTo>
                  <a:lnTo>
                    <a:pt x="470916" y="3669792"/>
                  </a:lnTo>
                  <a:lnTo>
                    <a:pt x="530351" y="3681983"/>
                  </a:lnTo>
                  <a:lnTo>
                    <a:pt x="591312" y="3688079"/>
                  </a:lnTo>
                  <a:lnTo>
                    <a:pt x="3517391" y="3688079"/>
                  </a:lnTo>
                  <a:lnTo>
                    <a:pt x="3479291" y="3695699"/>
                  </a:lnTo>
                  <a:lnTo>
                    <a:pt x="3416807" y="3701795"/>
                  </a:lnTo>
                  <a:lnTo>
                    <a:pt x="3384803" y="3703320"/>
                  </a:lnTo>
                  <a:close/>
                </a:path>
                <a:path w="4006850" h="3703320">
                  <a:moveTo>
                    <a:pt x="3517391" y="3688079"/>
                  </a:moveTo>
                  <a:lnTo>
                    <a:pt x="3416807" y="3688079"/>
                  </a:lnTo>
                  <a:lnTo>
                    <a:pt x="3477768" y="3681983"/>
                  </a:lnTo>
                  <a:lnTo>
                    <a:pt x="3506723" y="3675888"/>
                  </a:lnTo>
                  <a:lnTo>
                    <a:pt x="3566160" y="3662172"/>
                  </a:lnTo>
                  <a:lnTo>
                    <a:pt x="3621024" y="3640836"/>
                  </a:lnTo>
                  <a:lnTo>
                    <a:pt x="3700271" y="3601211"/>
                  </a:lnTo>
                  <a:lnTo>
                    <a:pt x="3749039" y="3567683"/>
                  </a:lnTo>
                  <a:lnTo>
                    <a:pt x="3793236" y="3531108"/>
                  </a:lnTo>
                  <a:lnTo>
                    <a:pt x="3834383" y="3489960"/>
                  </a:lnTo>
                  <a:lnTo>
                    <a:pt x="3872483" y="3444240"/>
                  </a:lnTo>
                  <a:lnTo>
                    <a:pt x="3904488" y="3395472"/>
                  </a:lnTo>
                  <a:lnTo>
                    <a:pt x="3919728" y="3371088"/>
                  </a:lnTo>
                  <a:lnTo>
                    <a:pt x="3945636" y="3317747"/>
                  </a:lnTo>
                  <a:lnTo>
                    <a:pt x="3965447" y="3261360"/>
                  </a:lnTo>
                  <a:lnTo>
                    <a:pt x="3980688" y="3203447"/>
                  </a:lnTo>
                  <a:lnTo>
                    <a:pt x="3989832" y="3142488"/>
                  </a:lnTo>
                  <a:lnTo>
                    <a:pt x="3992879" y="3112008"/>
                  </a:lnTo>
                  <a:lnTo>
                    <a:pt x="3992879" y="621792"/>
                  </a:lnTo>
                  <a:lnTo>
                    <a:pt x="3989832" y="559308"/>
                  </a:lnTo>
                  <a:lnTo>
                    <a:pt x="3980688" y="498348"/>
                  </a:lnTo>
                  <a:lnTo>
                    <a:pt x="3965447" y="440435"/>
                  </a:lnTo>
                  <a:lnTo>
                    <a:pt x="3945636" y="384047"/>
                  </a:lnTo>
                  <a:lnTo>
                    <a:pt x="3919728" y="332231"/>
                  </a:lnTo>
                  <a:lnTo>
                    <a:pt x="3889247" y="281939"/>
                  </a:lnTo>
                  <a:lnTo>
                    <a:pt x="3854196" y="234695"/>
                  </a:lnTo>
                  <a:lnTo>
                    <a:pt x="3814571" y="192023"/>
                  </a:lnTo>
                  <a:lnTo>
                    <a:pt x="3771900" y="152400"/>
                  </a:lnTo>
                  <a:lnTo>
                    <a:pt x="3724656" y="117347"/>
                  </a:lnTo>
                  <a:lnTo>
                    <a:pt x="3674364" y="86867"/>
                  </a:lnTo>
                  <a:lnTo>
                    <a:pt x="3622547" y="60959"/>
                  </a:lnTo>
                  <a:lnTo>
                    <a:pt x="3566160" y="41147"/>
                  </a:lnTo>
                  <a:lnTo>
                    <a:pt x="3508248" y="25908"/>
                  </a:lnTo>
                  <a:lnTo>
                    <a:pt x="3416807" y="13715"/>
                  </a:lnTo>
                  <a:lnTo>
                    <a:pt x="3517391" y="13715"/>
                  </a:lnTo>
                  <a:lnTo>
                    <a:pt x="3598164" y="36575"/>
                  </a:lnTo>
                  <a:lnTo>
                    <a:pt x="3654551" y="60959"/>
                  </a:lnTo>
                  <a:lnTo>
                    <a:pt x="3707892" y="89915"/>
                  </a:lnTo>
                  <a:lnTo>
                    <a:pt x="3781043" y="141731"/>
                  </a:lnTo>
                  <a:lnTo>
                    <a:pt x="3802379" y="161543"/>
                  </a:lnTo>
                  <a:lnTo>
                    <a:pt x="3825239" y="181355"/>
                  </a:lnTo>
                  <a:lnTo>
                    <a:pt x="3864864" y="225551"/>
                  </a:lnTo>
                  <a:lnTo>
                    <a:pt x="3899915" y="272795"/>
                  </a:lnTo>
                  <a:lnTo>
                    <a:pt x="3931920" y="324611"/>
                  </a:lnTo>
                  <a:lnTo>
                    <a:pt x="3957828" y="379475"/>
                  </a:lnTo>
                  <a:lnTo>
                    <a:pt x="3979164" y="435863"/>
                  </a:lnTo>
                  <a:lnTo>
                    <a:pt x="3986783" y="466343"/>
                  </a:lnTo>
                  <a:lnTo>
                    <a:pt x="3994403" y="495300"/>
                  </a:lnTo>
                  <a:lnTo>
                    <a:pt x="3998975" y="525779"/>
                  </a:lnTo>
                  <a:lnTo>
                    <a:pt x="4003547" y="557783"/>
                  </a:lnTo>
                  <a:lnTo>
                    <a:pt x="4006596" y="589787"/>
                  </a:lnTo>
                  <a:lnTo>
                    <a:pt x="4006596" y="3112008"/>
                  </a:lnTo>
                  <a:lnTo>
                    <a:pt x="4003547" y="3144011"/>
                  </a:lnTo>
                  <a:lnTo>
                    <a:pt x="3998975" y="3176015"/>
                  </a:lnTo>
                  <a:lnTo>
                    <a:pt x="3994403" y="3206495"/>
                  </a:lnTo>
                  <a:lnTo>
                    <a:pt x="3986783" y="3235452"/>
                  </a:lnTo>
                  <a:lnTo>
                    <a:pt x="3979164" y="3265931"/>
                  </a:lnTo>
                  <a:lnTo>
                    <a:pt x="3957828" y="3322320"/>
                  </a:lnTo>
                  <a:lnTo>
                    <a:pt x="3931920" y="3377183"/>
                  </a:lnTo>
                  <a:lnTo>
                    <a:pt x="3901439" y="3428999"/>
                  </a:lnTo>
                  <a:lnTo>
                    <a:pt x="3864864" y="3476244"/>
                  </a:lnTo>
                  <a:lnTo>
                    <a:pt x="3825239" y="3520440"/>
                  </a:lnTo>
                  <a:lnTo>
                    <a:pt x="3781043" y="3560063"/>
                  </a:lnTo>
                  <a:lnTo>
                    <a:pt x="3732275" y="3596640"/>
                  </a:lnTo>
                  <a:lnTo>
                    <a:pt x="3681983" y="3627120"/>
                  </a:lnTo>
                  <a:lnTo>
                    <a:pt x="3599688" y="3665220"/>
                  </a:lnTo>
                  <a:lnTo>
                    <a:pt x="3540251" y="3683508"/>
                  </a:lnTo>
                  <a:lnTo>
                    <a:pt x="3517391" y="3688079"/>
                  </a:lnTo>
                  <a:close/>
                </a:path>
              </a:pathLst>
            </a:custGeom>
            <a:solidFill>
              <a:srgbClr val="E4831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141917" y="1926987"/>
            <a:ext cx="3138212" cy="3193009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 marR="57006">
              <a:lnSpc>
                <a:spcPct val="100200"/>
              </a:lnSpc>
              <a:spcBef>
                <a:spcPts val="86"/>
              </a:spcBef>
            </a:pPr>
            <a:r>
              <a:rPr sz="1587" dirty="0">
                <a:latin typeface="Arial"/>
                <a:cs typeface="Arial"/>
              </a:rPr>
              <a:t>Think</a:t>
            </a:r>
            <a:r>
              <a:rPr sz="1587" spc="-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about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the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plane</a:t>
            </a:r>
            <a:r>
              <a:rPr sz="1587" spc="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want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spc="-23" dirty="0">
                <a:latin typeface="Arial"/>
                <a:cs typeface="Arial"/>
              </a:rPr>
              <a:t>to </a:t>
            </a:r>
            <a:r>
              <a:rPr sz="1587" dirty="0">
                <a:latin typeface="Arial"/>
                <a:cs typeface="Arial"/>
              </a:rPr>
              <a:t>be</a:t>
            </a:r>
            <a:r>
              <a:rPr sz="1587" spc="-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flying</a:t>
            </a:r>
            <a:r>
              <a:rPr sz="1587" spc="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in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when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</a:t>
            </a:r>
            <a:r>
              <a:rPr sz="1587" spc="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are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going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spc="-32" dirty="0">
                <a:latin typeface="Arial"/>
                <a:cs typeface="Arial"/>
              </a:rPr>
              <a:t>on </a:t>
            </a:r>
            <a:r>
              <a:rPr sz="1587" dirty="0">
                <a:latin typeface="Arial"/>
                <a:cs typeface="Arial"/>
              </a:rPr>
              <a:t>holidays.</a:t>
            </a:r>
            <a:r>
              <a:rPr sz="1587" spc="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Do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want</a:t>
            </a:r>
            <a:r>
              <a:rPr sz="1587" spc="-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the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pilot </a:t>
            </a:r>
            <a:r>
              <a:rPr sz="1587" spc="-23" dirty="0">
                <a:latin typeface="Arial"/>
                <a:cs typeface="Arial"/>
              </a:rPr>
              <a:t>to </a:t>
            </a:r>
            <a:r>
              <a:rPr sz="1587" dirty="0">
                <a:latin typeface="Arial"/>
                <a:cs typeface="Arial"/>
              </a:rPr>
              <a:t>be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able to</a:t>
            </a:r>
            <a:r>
              <a:rPr sz="1587" spc="-36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land</a:t>
            </a:r>
            <a:r>
              <a:rPr sz="1587" spc="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the</a:t>
            </a:r>
            <a:r>
              <a:rPr sz="1587" spc="-18" dirty="0">
                <a:latin typeface="Arial"/>
                <a:cs typeface="Arial"/>
              </a:rPr>
              <a:t> plane </a:t>
            </a:r>
            <a:r>
              <a:rPr sz="1587" dirty="0">
                <a:latin typeface="Arial"/>
                <a:cs typeface="Arial"/>
              </a:rPr>
              <a:t>successfully</a:t>
            </a:r>
            <a:r>
              <a:rPr sz="1587" spc="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80%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of</a:t>
            </a:r>
            <a:r>
              <a:rPr sz="1587" spc="-36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the</a:t>
            </a:r>
            <a:r>
              <a:rPr sz="1587" spc="-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time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spc="-23" dirty="0">
                <a:latin typeface="Arial"/>
                <a:cs typeface="Arial"/>
              </a:rPr>
              <a:t>or </a:t>
            </a:r>
            <a:r>
              <a:rPr sz="1587" dirty="0">
                <a:latin typeface="Arial"/>
                <a:cs typeface="Arial"/>
              </a:rPr>
              <a:t>know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80%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about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flying</a:t>
            </a:r>
            <a:r>
              <a:rPr sz="1587" spc="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the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spc="-18" dirty="0">
                <a:latin typeface="Arial"/>
                <a:cs typeface="Arial"/>
              </a:rPr>
              <a:t>plane </a:t>
            </a:r>
            <a:r>
              <a:rPr sz="1587" spc="-9" dirty="0">
                <a:latin typeface="Arial"/>
                <a:cs typeface="Arial"/>
              </a:rPr>
              <a:t>successfully?</a:t>
            </a:r>
            <a:endParaRPr sz="1587" dirty="0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1632" dirty="0">
              <a:latin typeface="Arial"/>
              <a:cs typeface="Arial"/>
            </a:endParaRPr>
          </a:p>
          <a:p>
            <a:pPr marL="11516" marR="4607"/>
            <a:r>
              <a:rPr sz="1587" dirty="0">
                <a:latin typeface="Arial"/>
                <a:cs typeface="Arial"/>
              </a:rPr>
              <a:t>NO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–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</a:t>
            </a:r>
            <a:r>
              <a:rPr sz="1587" spc="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want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him/her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to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land </a:t>
            </a:r>
            <a:r>
              <a:rPr sz="1587" spc="-18" dirty="0">
                <a:latin typeface="Arial"/>
                <a:cs typeface="Arial"/>
              </a:rPr>
              <a:t>that </a:t>
            </a:r>
            <a:r>
              <a:rPr sz="1587" dirty="0">
                <a:latin typeface="Arial"/>
                <a:cs typeface="Arial"/>
              </a:rPr>
              <a:t>plane</a:t>
            </a:r>
            <a:r>
              <a:rPr sz="1587" spc="-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successfully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every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spc="-18" dirty="0">
                <a:latin typeface="Arial"/>
                <a:cs typeface="Arial"/>
              </a:rPr>
              <a:t>time.</a:t>
            </a:r>
            <a:endParaRPr sz="1587" dirty="0">
              <a:latin typeface="Arial"/>
              <a:cs typeface="Arial"/>
            </a:endParaRPr>
          </a:p>
          <a:p>
            <a:pPr marL="11516"/>
            <a:r>
              <a:rPr sz="1587" dirty="0">
                <a:latin typeface="Arial"/>
                <a:cs typeface="Arial"/>
              </a:rPr>
              <a:t>That’s</a:t>
            </a:r>
            <a:r>
              <a:rPr sz="1587" spc="-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how</a:t>
            </a:r>
            <a:r>
              <a:rPr sz="1587" spc="-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we</a:t>
            </a:r>
            <a:r>
              <a:rPr sz="1587" spc="5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want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to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spc="-9" dirty="0">
                <a:latin typeface="Arial"/>
                <a:cs typeface="Arial"/>
              </a:rPr>
              <a:t>leave</a:t>
            </a:r>
            <a:endParaRPr sz="1587" dirty="0">
              <a:latin typeface="Arial"/>
              <a:cs typeface="Arial"/>
            </a:endParaRPr>
          </a:p>
          <a:p>
            <a:pPr marL="11516" marR="59309">
              <a:spcBef>
                <a:spcPts val="9"/>
              </a:spcBef>
            </a:pPr>
            <a:r>
              <a:rPr sz="1587" dirty="0">
                <a:latin typeface="Arial"/>
                <a:cs typeface="Arial"/>
              </a:rPr>
              <a:t>the</a:t>
            </a:r>
            <a:r>
              <a:rPr sz="1587" spc="-32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course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–</a:t>
            </a:r>
            <a:r>
              <a:rPr sz="1587" spc="-14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knowing</a:t>
            </a:r>
            <a:r>
              <a:rPr sz="1587" spc="18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that</a:t>
            </a:r>
            <a:r>
              <a:rPr sz="1587" spc="-32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</a:t>
            </a:r>
            <a:r>
              <a:rPr sz="1587" spc="5" dirty="0">
                <a:latin typeface="Arial"/>
                <a:cs typeface="Arial"/>
              </a:rPr>
              <a:t> </a:t>
            </a:r>
            <a:r>
              <a:rPr sz="1587" spc="-23" dirty="0">
                <a:latin typeface="Arial"/>
                <a:cs typeface="Arial"/>
              </a:rPr>
              <a:t>can </a:t>
            </a:r>
            <a:r>
              <a:rPr sz="1587" dirty="0">
                <a:latin typeface="Arial"/>
                <a:cs typeface="Arial"/>
              </a:rPr>
              <a:t>complete</a:t>
            </a:r>
            <a:r>
              <a:rPr sz="1587" spc="-9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every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aspect</a:t>
            </a:r>
            <a:r>
              <a:rPr sz="1587" spc="-18" dirty="0">
                <a:latin typeface="Arial"/>
                <a:cs typeface="Arial"/>
              </a:rPr>
              <a:t> 100%.</a:t>
            </a:r>
            <a:endParaRPr sz="1587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909813" y="5698661"/>
            <a:ext cx="3731305" cy="46166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516">
              <a:lnSpc>
                <a:spcPts val="1845"/>
              </a:lnSpc>
            </a:pPr>
            <a:r>
              <a:rPr dirty="0"/>
              <a:t>Inspiring</a:t>
            </a:r>
            <a:r>
              <a:rPr spc="-5" dirty="0"/>
              <a:t> </a:t>
            </a:r>
            <a:r>
              <a:rPr dirty="0"/>
              <a:t>growth,</a:t>
            </a:r>
            <a:r>
              <a:rPr spc="-36" dirty="0"/>
              <a:t> </a:t>
            </a:r>
            <a:r>
              <a:rPr dirty="0"/>
              <a:t>positive</a:t>
            </a:r>
            <a:r>
              <a:rPr spc="-5" dirty="0"/>
              <a:t> </a:t>
            </a:r>
            <a:r>
              <a:rPr spc="-9" dirty="0"/>
              <a:t>well-</a:t>
            </a:r>
            <a:r>
              <a:rPr dirty="0"/>
              <a:t>being</a:t>
            </a:r>
            <a:r>
              <a:rPr spc="27" dirty="0"/>
              <a:t> </a:t>
            </a:r>
            <a:r>
              <a:rPr dirty="0"/>
              <a:t>and</a:t>
            </a:r>
            <a:r>
              <a:rPr spc="-18" dirty="0"/>
              <a:t> </a:t>
            </a:r>
            <a:r>
              <a:rPr dirty="0"/>
              <a:t>quality</a:t>
            </a:r>
            <a:r>
              <a:rPr spc="5" dirty="0"/>
              <a:t> </a:t>
            </a:r>
            <a:r>
              <a:rPr dirty="0"/>
              <a:t>outcomes</a:t>
            </a:r>
            <a:r>
              <a:rPr spc="-9" dirty="0"/>
              <a:t> </a:t>
            </a:r>
            <a:r>
              <a:rPr dirty="0"/>
              <a:t>for</a:t>
            </a:r>
            <a:r>
              <a:rPr spc="-27" dirty="0"/>
              <a:t> </a:t>
            </a:r>
            <a:r>
              <a:rPr spc="-23" dirty="0"/>
              <a:t>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8560" y="1132330"/>
            <a:ext cx="7633290" cy="689900"/>
          </a:xfrm>
          <a:prstGeom prst="rect">
            <a:avLst/>
          </a:prstGeom>
        </p:spPr>
        <p:txBody>
          <a:bodyPr vert="horz" wrap="square" lIns="0" tIns="12668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8" dirty="0">
                <a:latin typeface="Arial" panose="020B0604020202020204" pitchFamily="34" charset="0"/>
                <a:cs typeface="Arial" panose="020B0604020202020204" pitchFamily="34" charset="0"/>
              </a:rPr>
              <a:t>assessed</a:t>
            </a:r>
            <a:r>
              <a:rPr lang="en-AU" b="1" spc="-18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b="1" spc="-1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8560" y="3267229"/>
            <a:ext cx="2374676" cy="1351401"/>
          </a:xfrm>
          <a:prstGeom prst="rect">
            <a:avLst/>
          </a:prstGeom>
        </p:spPr>
        <p:txBody>
          <a:bodyPr vert="horz" wrap="square" lIns="0" tIns="119194" rIns="0" bIns="0" rtlCol="0">
            <a:spAutoFit/>
          </a:bodyPr>
          <a:lstStyle/>
          <a:p>
            <a:pPr marL="298274" indent="-287333">
              <a:spcBef>
                <a:spcPts val="939"/>
              </a:spcBef>
              <a:buClr>
                <a:srgbClr val="E48311"/>
              </a:buClr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222" spc="-9" dirty="0">
                <a:latin typeface="Arial"/>
                <a:cs typeface="Arial"/>
              </a:rPr>
              <a:t>Observation</a:t>
            </a:r>
            <a:endParaRPr sz="2222" dirty="0">
              <a:latin typeface="Arial"/>
              <a:cs typeface="Arial"/>
            </a:endParaRPr>
          </a:p>
          <a:p>
            <a:pPr marL="298274" indent="-287333">
              <a:spcBef>
                <a:spcPts val="848"/>
              </a:spcBef>
              <a:buClr>
                <a:srgbClr val="E48311"/>
              </a:buClr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222" dirty="0">
                <a:latin typeface="Arial"/>
                <a:cs typeface="Arial"/>
              </a:rPr>
              <a:t>Portfolio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18" dirty="0">
                <a:latin typeface="Arial"/>
                <a:cs typeface="Arial"/>
              </a:rPr>
              <a:t>work</a:t>
            </a:r>
            <a:endParaRPr sz="2222" dirty="0">
              <a:latin typeface="Arial"/>
              <a:cs typeface="Arial"/>
            </a:endParaRPr>
          </a:p>
          <a:p>
            <a:pPr marL="298274" indent="-287333">
              <a:spcBef>
                <a:spcPts val="848"/>
              </a:spcBef>
              <a:buClr>
                <a:srgbClr val="E48311"/>
              </a:buClr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222" dirty="0">
                <a:latin typeface="Arial"/>
                <a:cs typeface="Arial"/>
              </a:rPr>
              <a:t>Oral </a:t>
            </a:r>
            <a:r>
              <a:rPr sz="2222" spc="-9" dirty="0">
                <a:latin typeface="Arial"/>
                <a:cs typeface="Arial"/>
              </a:rPr>
              <a:t>questioning</a:t>
            </a:r>
            <a:endParaRPr sz="2222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58043" y="3242088"/>
            <a:ext cx="2288879" cy="1098662"/>
            <a:chOff x="7179564" y="3575303"/>
            <a:chExt cx="2524125" cy="1211580"/>
          </a:xfrm>
        </p:grpSpPr>
        <p:sp>
          <p:nvSpPr>
            <p:cNvPr id="5" name="object 5"/>
            <p:cNvSpPr/>
            <p:nvPr/>
          </p:nvSpPr>
          <p:spPr>
            <a:xfrm>
              <a:off x="7187183" y="3581399"/>
              <a:ext cx="2508885" cy="1198245"/>
            </a:xfrm>
            <a:custGeom>
              <a:avLst/>
              <a:gdLst/>
              <a:ahLst/>
              <a:cxnLst/>
              <a:rect l="l" t="t" r="r" b="b"/>
              <a:pathLst>
                <a:path w="2508884" h="1198245">
                  <a:moveTo>
                    <a:pt x="2308859" y="1197864"/>
                  </a:moveTo>
                  <a:lnTo>
                    <a:pt x="199643" y="1197864"/>
                  </a:lnTo>
                  <a:lnTo>
                    <a:pt x="153555" y="1192643"/>
                  </a:lnTo>
                  <a:lnTo>
                    <a:pt x="111411" y="1177745"/>
                  </a:lnTo>
                  <a:lnTo>
                    <a:pt x="74360" y="1154316"/>
                  </a:lnTo>
                  <a:lnTo>
                    <a:pt x="43547" y="1123503"/>
                  </a:lnTo>
                  <a:lnTo>
                    <a:pt x="20118" y="1086452"/>
                  </a:lnTo>
                  <a:lnTo>
                    <a:pt x="5220" y="1044308"/>
                  </a:lnTo>
                  <a:lnTo>
                    <a:pt x="0" y="998219"/>
                  </a:lnTo>
                  <a:lnTo>
                    <a:pt x="0" y="199643"/>
                  </a:lnTo>
                  <a:lnTo>
                    <a:pt x="5220" y="154035"/>
                  </a:lnTo>
                  <a:lnTo>
                    <a:pt x="20118" y="112078"/>
                  </a:lnTo>
                  <a:lnTo>
                    <a:pt x="43547" y="75000"/>
                  </a:lnTo>
                  <a:lnTo>
                    <a:pt x="74360" y="44027"/>
                  </a:lnTo>
                  <a:lnTo>
                    <a:pt x="111411" y="20385"/>
                  </a:lnTo>
                  <a:lnTo>
                    <a:pt x="153555" y="5300"/>
                  </a:lnTo>
                  <a:lnTo>
                    <a:pt x="199643" y="0"/>
                  </a:lnTo>
                  <a:lnTo>
                    <a:pt x="2308859" y="0"/>
                  </a:lnTo>
                  <a:lnTo>
                    <a:pt x="2354948" y="5300"/>
                  </a:lnTo>
                  <a:lnTo>
                    <a:pt x="2397092" y="20385"/>
                  </a:lnTo>
                  <a:lnTo>
                    <a:pt x="2434143" y="44027"/>
                  </a:lnTo>
                  <a:lnTo>
                    <a:pt x="2464956" y="75000"/>
                  </a:lnTo>
                  <a:lnTo>
                    <a:pt x="2488385" y="112078"/>
                  </a:lnTo>
                  <a:lnTo>
                    <a:pt x="2503283" y="154035"/>
                  </a:lnTo>
                  <a:lnTo>
                    <a:pt x="2508503" y="199643"/>
                  </a:lnTo>
                  <a:lnTo>
                    <a:pt x="2508503" y="998219"/>
                  </a:lnTo>
                  <a:lnTo>
                    <a:pt x="2503283" y="1044308"/>
                  </a:lnTo>
                  <a:lnTo>
                    <a:pt x="2488385" y="1086452"/>
                  </a:lnTo>
                  <a:lnTo>
                    <a:pt x="2464956" y="1123503"/>
                  </a:lnTo>
                  <a:lnTo>
                    <a:pt x="2434143" y="1154316"/>
                  </a:lnTo>
                  <a:lnTo>
                    <a:pt x="2397092" y="1177745"/>
                  </a:lnTo>
                  <a:lnTo>
                    <a:pt x="2354948" y="1192643"/>
                  </a:lnTo>
                  <a:lnTo>
                    <a:pt x="2308859" y="1197864"/>
                  </a:lnTo>
                  <a:close/>
                </a:path>
              </a:pathLst>
            </a:custGeom>
            <a:solidFill>
              <a:srgbClr val="F2B56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7179564" y="3575303"/>
              <a:ext cx="2524125" cy="1211580"/>
            </a:xfrm>
            <a:custGeom>
              <a:avLst/>
              <a:gdLst/>
              <a:ahLst/>
              <a:cxnLst/>
              <a:rect l="l" t="t" r="r" b="b"/>
              <a:pathLst>
                <a:path w="2524125" h="1211579">
                  <a:moveTo>
                    <a:pt x="2318004" y="1211580"/>
                  </a:moveTo>
                  <a:lnTo>
                    <a:pt x="207264" y="1211580"/>
                  </a:lnTo>
                  <a:lnTo>
                    <a:pt x="185928" y="1210056"/>
                  </a:lnTo>
                  <a:lnTo>
                    <a:pt x="146304" y="1202436"/>
                  </a:lnTo>
                  <a:lnTo>
                    <a:pt x="108204" y="1187196"/>
                  </a:lnTo>
                  <a:lnTo>
                    <a:pt x="76200" y="1164336"/>
                  </a:lnTo>
                  <a:lnTo>
                    <a:pt x="47244" y="1136904"/>
                  </a:lnTo>
                  <a:lnTo>
                    <a:pt x="25908" y="1103376"/>
                  </a:lnTo>
                  <a:lnTo>
                    <a:pt x="9144" y="1066800"/>
                  </a:lnTo>
                  <a:lnTo>
                    <a:pt x="1524" y="1025652"/>
                  </a:lnTo>
                  <a:lnTo>
                    <a:pt x="0" y="1005840"/>
                  </a:lnTo>
                  <a:lnTo>
                    <a:pt x="0" y="205740"/>
                  </a:lnTo>
                  <a:lnTo>
                    <a:pt x="4572" y="164592"/>
                  </a:lnTo>
                  <a:lnTo>
                    <a:pt x="24384" y="108204"/>
                  </a:lnTo>
                  <a:lnTo>
                    <a:pt x="47244" y="74676"/>
                  </a:lnTo>
                  <a:lnTo>
                    <a:pt x="74676" y="47244"/>
                  </a:lnTo>
                  <a:lnTo>
                    <a:pt x="108204" y="24383"/>
                  </a:lnTo>
                  <a:lnTo>
                    <a:pt x="144780" y="9144"/>
                  </a:lnTo>
                  <a:lnTo>
                    <a:pt x="185928" y="1523"/>
                  </a:lnTo>
                  <a:lnTo>
                    <a:pt x="207264" y="0"/>
                  </a:lnTo>
                  <a:lnTo>
                    <a:pt x="2316480" y="0"/>
                  </a:lnTo>
                  <a:lnTo>
                    <a:pt x="2337816" y="1523"/>
                  </a:lnTo>
                  <a:lnTo>
                    <a:pt x="2357628" y="4571"/>
                  </a:lnTo>
                  <a:lnTo>
                    <a:pt x="2377440" y="9144"/>
                  </a:lnTo>
                  <a:lnTo>
                    <a:pt x="2389327" y="13716"/>
                  </a:lnTo>
                  <a:lnTo>
                    <a:pt x="207264" y="13716"/>
                  </a:lnTo>
                  <a:lnTo>
                    <a:pt x="187452" y="15240"/>
                  </a:lnTo>
                  <a:lnTo>
                    <a:pt x="149352" y="22859"/>
                  </a:lnTo>
                  <a:lnTo>
                    <a:pt x="99060" y="47244"/>
                  </a:lnTo>
                  <a:lnTo>
                    <a:pt x="57912" y="83820"/>
                  </a:lnTo>
                  <a:lnTo>
                    <a:pt x="28956" y="131064"/>
                  </a:lnTo>
                  <a:lnTo>
                    <a:pt x="18288" y="167640"/>
                  </a:lnTo>
                  <a:lnTo>
                    <a:pt x="13716" y="205740"/>
                  </a:lnTo>
                  <a:lnTo>
                    <a:pt x="13833" y="1005840"/>
                  </a:lnTo>
                  <a:lnTo>
                    <a:pt x="18288" y="1043940"/>
                  </a:lnTo>
                  <a:lnTo>
                    <a:pt x="36576" y="1095756"/>
                  </a:lnTo>
                  <a:lnTo>
                    <a:pt x="57912" y="1127760"/>
                  </a:lnTo>
                  <a:lnTo>
                    <a:pt x="99060" y="1164336"/>
                  </a:lnTo>
                  <a:lnTo>
                    <a:pt x="149352" y="1188720"/>
                  </a:lnTo>
                  <a:lnTo>
                    <a:pt x="187452" y="1196340"/>
                  </a:lnTo>
                  <a:lnTo>
                    <a:pt x="207264" y="1197864"/>
                  </a:lnTo>
                  <a:lnTo>
                    <a:pt x="2389936" y="1197864"/>
                  </a:lnTo>
                  <a:lnTo>
                    <a:pt x="2378964" y="1202436"/>
                  </a:lnTo>
                  <a:lnTo>
                    <a:pt x="2359152" y="1207008"/>
                  </a:lnTo>
                  <a:lnTo>
                    <a:pt x="2337816" y="1210056"/>
                  </a:lnTo>
                  <a:lnTo>
                    <a:pt x="2318004" y="1211580"/>
                  </a:lnTo>
                  <a:close/>
                </a:path>
                <a:path w="2524125" h="1211579">
                  <a:moveTo>
                    <a:pt x="2389936" y="1197864"/>
                  </a:moveTo>
                  <a:lnTo>
                    <a:pt x="2316480" y="1197864"/>
                  </a:lnTo>
                  <a:lnTo>
                    <a:pt x="2336292" y="1196340"/>
                  </a:lnTo>
                  <a:lnTo>
                    <a:pt x="2356104" y="1193292"/>
                  </a:lnTo>
                  <a:lnTo>
                    <a:pt x="2407920" y="1175004"/>
                  </a:lnTo>
                  <a:lnTo>
                    <a:pt x="2452116" y="1141476"/>
                  </a:lnTo>
                  <a:lnTo>
                    <a:pt x="2485643" y="1097280"/>
                  </a:lnTo>
                  <a:lnTo>
                    <a:pt x="2500884" y="1062228"/>
                  </a:lnTo>
                  <a:lnTo>
                    <a:pt x="2508503" y="1024128"/>
                  </a:lnTo>
                  <a:lnTo>
                    <a:pt x="2509910" y="205740"/>
                  </a:lnTo>
                  <a:lnTo>
                    <a:pt x="2508503" y="187452"/>
                  </a:lnTo>
                  <a:lnTo>
                    <a:pt x="2500884" y="149352"/>
                  </a:lnTo>
                  <a:lnTo>
                    <a:pt x="2485643" y="114300"/>
                  </a:lnTo>
                  <a:lnTo>
                    <a:pt x="2453640" y="70104"/>
                  </a:lnTo>
                  <a:lnTo>
                    <a:pt x="2409444" y="36576"/>
                  </a:lnTo>
                  <a:lnTo>
                    <a:pt x="2356104" y="18288"/>
                  </a:lnTo>
                  <a:lnTo>
                    <a:pt x="2316480" y="13716"/>
                  </a:lnTo>
                  <a:lnTo>
                    <a:pt x="2389327" y="13716"/>
                  </a:lnTo>
                  <a:lnTo>
                    <a:pt x="2432304" y="35052"/>
                  </a:lnTo>
                  <a:lnTo>
                    <a:pt x="2462784" y="59436"/>
                  </a:lnTo>
                  <a:lnTo>
                    <a:pt x="2497835" y="108204"/>
                  </a:lnTo>
                  <a:lnTo>
                    <a:pt x="2514600" y="144780"/>
                  </a:lnTo>
                  <a:lnTo>
                    <a:pt x="2522219" y="184404"/>
                  </a:lnTo>
                  <a:lnTo>
                    <a:pt x="2523743" y="205740"/>
                  </a:lnTo>
                  <a:lnTo>
                    <a:pt x="2523635" y="1005840"/>
                  </a:lnTo>
                  <a:lnTo>
                    <a:pt x="2519172" y="1045464"/>
                  </a:lnTo>
                  <a:lnTo>
                    <a:pt x="2506980" y="1085088"/>
                  </a:lnTo>
                  <a:lnTo>
                    <a:pt x="2488692" y="1120140"/>
                  </a:lnTo>
                  <a:lnTo>
                    <a:pt x="2462784" y="1150620"/>
                  </a:lnTo>
                  <a:lnTo>
                    <a:pt x="2432304" y="1176528"/>
                  </a:lnTo>
                  <a:lnTo>
                    <a:pt x="2397252" y="1194815"/>
                  </a:lnTo>
                  <a:lnTo>
                    <a:pt x="2389936" y="1197864"/>
                  </a:lnTo>
                  <a:close/>
                </a:path>
              </a:pathLst>
            </a:custGeom>
            <a:solidFill>
              <a:srgbClr val="E4831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588560" y="2169944"/>
            <a:ext cx="8896398" cy="1381728"/>
          </a:xfrm>
          <a:prstGeom prst="rect">
            <a:avLst/>
          </a:prstGeom>
        </p:spPr>
        <p:txBody>
          <a:bodyPr vert="horz" wrap="square" lIns="0" tIns="51248" rIns="0" bIns="0" rtlCol="0">
            <a:spAutoFit/>
          </a:bodyPr>
          <a:lstStyle/>
          <a:p>
            <a:pPr marL="66219" marR="4607">
              <a:lnSpc>
                <a:spcPts val="2394"/>
              </a:lnSpc>
              <a:spcBef>
                <a:spcPts val="404"/>
              </a:spcBef>
            </a:pPr>
            <a:r>
              <a:rPr sz="2222" spc="-36" dirty="0">
                <a:latin typeface="Arial"/>
                <a:cs typeface="Arial"/>
              </a:rPr>
              <a:t>You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will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assessed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variety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ways</a:t>
            </a:r>
            <a:r>
              <a:rPr sz="2222" spc="-27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which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may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include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any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23" dirty="0">
                <a:latin typeface="Arial"/>
                <a:cs typeface="Arial"/>
              </a:rPr>
              <a:t> the </a:t>
            </a:r>
            <a:r>
              <a:rPr sz="2222" spc="-9" dirty="0">
                <a:latin typeface="Arial"/>
                <a:cs typeface="Arial"/>
              </a:rPr>
              <a:t>following:</a:t>
            </a:r>
            <a:endParaRPr sz="2222" dirty="0">
              <a:latin typeface="Arial"/>
              <a:cs typeface="Arial"/>
            </a:endParaRPr>
          </a:p>
          <a:p>
            <a:pPr marL="298274" indent="-287333">
              <a:spcBef>
                <a:spcPts val="825"/>
              </a:spcBef>
              <a:buClr>
                <a:srgbClr val="E48311"/>
              </a:buClr>
              <a:buFont typeface="Wingdings"/>
              <a:buChar char=""/>
              <a:tabLst>
                <a:tab pos="298274" algn="l"/>
                <a:tab pos="298850" algn="l"/>
              </a:tabLst>
            </a:pPr>
            <a:r>
              <a:rPr sz="2222" dirty="0">
                <a:latin typeface="Arial"/>
                <a:cs typeface="Arial"/>
              </a:rPr>
              <a:t>Written</a:t>
            </a:r>
            <a:r>
              <a:rPr sz="2222" spc="-68" dirty="0">
                <a:latin typeface="Arial"/>
                <a:cs typeface="Arial"/>
              </a:rPr>
              <a:t> </a:t>
            </a:r>
            <a:r>
              <a:rPr sz="2222" spc="-18" dirty="0">
                <a:latin typeface="Arial"/>
                <a:cs typeface="Arial"/>
              </a:rPr>
              <a:t>tasks</a:t>
            </a:r>
            <a:endParaRPr sz="2222" dirty="0">
              <a:latin typeface="Arial"/>
              <a:cs typeface="Arial"/>
            </a:endParaRPr>
          </a:p>
          <a:p>
            <a:pPr marR="757776" algn="r">
              <a:spcBef>
                <a:spcPts val="222"/>
              </a:spcBef>
            </a:pPr>
            <a:r>
              <a:rPr sz="1587" dirty="0">
                <a:latin typeface="Arial"/>
                <a:cs typeface="Arial"/>
              </a:rPr>
              <a:t>If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 need </a:t>
            </a:r>
            <a:r>
              <a:rPr sz="1587" spc="-9" dirty="0">
                <a:latin typeface="Arial"/>
                <a:cs typeface="Arial"/>
              </a:rPr>
              <a:t>further</a:t>
            </a:r>
            <a:endParaRPr sz="1587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1014" y="3531814"/>
            <a:ext cx="1902505" cy="743749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 marR="4607" algn="ctr">
              <a:lnSpc>
                <a:spcPct val="100299"/>
              </a:lnSpc>
              <a:spcBef>
                <a:spcPts val="86"/>
              </a:spcBef>
            </a:pPr>
            <a:r>
              <a:rPr sz="1587" dirty="0">
                <a:latin typeface="Arial"/>
                <a:cs typeface="Arial"/>
              </a:rPr>
              <a:t>information,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see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spc="-18" dirty="0">
                <a:latin typeface="Arial"/>
                <a:cs typeface="Arial"/>
              </a:rPr>
              <a:t>your </a:t>
            </a:r>
            <a:r>
              <a:rPr sz="1587" dirty="0">
                <a:latin typeface="Arial"/>
                <a:cs typeface="Arial"/>
              </a:rPr>
              <a:t>VET</a:t>
            </a:r>
            <a:r>
              <a:rPr sz="1587" spc="-86" dirty="0">
                <a:latin typeface="Arial"/>
                <a:cs typeface="Arial"/>
              </a:rPr>
              <a:t> </a:t>
            </a:r>
            <a:r>
              <a:rPr sz="1587" spc="-27" dirty="0">
                <a:latin typeface="Arial"/>
                <a:cs typeface="Arial"/>
              </a:rPr>
              <a:t>Teacher,</a:t>
            </a:r>
            <a:r>
              <a:rPr sz="1587" spc="-36" dirty="0">
                <a:latin typeface="Arial"/>
                <a:cs typeface="Arial"/>
              </a:rPr>
              <a:t> </a:t>
            </a:r>
            <a:r>
              <a:rPr sz="1587" spc="-23" dirty="0">
                <a:latin typeface="Arial"/>
                <a:cs typeface="Arial"/>
              </a:rPr>
              <a:t>RTO </a:t>
            </a:r>
            <a:r>
              <a:rPr sz="1587" dirty="0">
                <a:latin typeface="Arial"/>
                <a:cs typeface="Arial"/>
              </a:rPr>
              <a:t>Manager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or</a:t>
            </a:r>
            <a:r>
              <a:rPr sz="1587" spc="-23" dirty="0">
                <a:latin typeface="Arial"/>
                <a:cs typeface="Arial"/>
              </a:rPr>
              <a:t> HOD</a:t>
            </a:r>
            <a:endParaRPr sz="158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671" y="906265"/>
            <a:ext cx="9535557" cy="724492"/>
          </a:xfrm>
          <a:prstGeom prst="rect">
            <a:avLst/>
          </a:prstGeom>
        </p:spPr>
        <p:txBody>
          <a:bodyPr vert="horz" wrap="square" lIns="0" tIns="168845" rIns="0" bIns="0" rtlCol="0" anchor="ctr">
            <a:spAutoFit/>
          </a:bodyPr>
          <a:lstStyle/>
          <a:p>
            <a:pPr marL="27639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3600" b="1" spc="-1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600" b="1" spc="-1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RPL?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0671" y="1805750"/>
            <a:ext cx="8655706" cy="974497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11516" marR="4607" indent="5182" algn="just">
              <a:lnSpc>
                <a:spcPts val="2403"/>
              </a:lnSpc>
              <a:spcBef>
                <a:spcPts val="399"/>
              </a:spcBef>
            </a:pPr>
            <a:r>
              <a:rPr sz="2222" dirty="0">
                <a:latin typeface="Arial"/>
                <a:cs typeface="Arial"/>
              </a:rPr>
              <a:t>Recognition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Prior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Learning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–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allows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have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the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41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that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you </a:t>
            </a:r>
            <a:r>
              <a:rPr sz="2222" dirty="0">
                <a:latin typeface="Arial"/>
                <a:cs typeface="Arial"/>
              </a:rPr>
              <a:t>already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possess</a:t>
            </a:r>
            <a:r>
              <a:rPr sz="2222" spc="-50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recognised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and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credit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recorded</a:t>
            </a:r>
            <a:r>
              <a:rPr sz="2222" spc="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in</a:t>
            </a:r>
            <a:r>
              <a:rPr sz="2222" spc="-23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order</a:t>
            </a:r>
            <a:r>
              <a:rPr sz="2222" spc="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to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fast-</a:t>
            </a:r>
            <a:r>
              <a:rPr sz="2222" spc="-9" dirty="0">
                <a:latin typeface="Arial"/>
                <a:cs typeface="Arial"/>
              </a:rPr>
              <a:t>track </a:t>
            </a:r>
            <a:r>
              <a:rPr sz="2222" dirty="0">
                <a:latin typeface="Arial"/>
                <a:cs typeface="Arial"/>
              </a:rPr>
              <a:t>through</a:t>
            </a:r>
            <a:r>
              <a:rPr sz="2222" spc="-14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your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9" dirty="0">
                <a:latin typeface="Arial"/>
                <a:cs typeface="Arial"/>
              </a:rPr>
              <a:t>course</a:t>
            </a:r>
            <a:endParaRPr sz="2222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6205" y="3310800"/>
            <a:ext cx="5470853" cy="354745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11516">
              <a:spcBef>
                <a:spcPts val="100"/>
              </a:spcBef>
            </a:pPr>
            <a:r>
              <a:rPr sz="2222" dirty="0">
                <a:latin typeface="Arial"/>
                <a:cs typeface="Arial"/>
              </a:rPr>
              <a:t>Evidence</a:t>
            </a:r>
            <a:r>
              <a:rPr sz="2222" spc="-4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of prior</a:t>
            </a:r>
            <a:r>
              <a:rPr sz="2222" spc="-9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skills</a:t>
            </a:r>
            <a:r>
              <a:rPr sz="2222" spc="-32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may</a:t>
            </a:r>
            <a:r>
              <a:rPr sz="2222" spc="-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be</a:t>
            </a:r>
            <a:r>
              <a:rPr sz="2222" spc="5" dirty="0">
                <a:latin typeface="Arial"/>
                <a:cs typeface="Arial"/>
              </a:rPr>
              <a:t> </a:t>
            </a:r>
            <a:r>
              <a:rPr sz="2222" dirty="0">
                <a:latin typeface="Arial"/>
                <a:cs typeface="Arial"/>
              </a:rPr>
              <a:t>provided</a:t>
            </a:r>
            <a:r>
              <a:rPr sz="2222" spc="-18" dirty="0">
                <a:latin typeface="Arial"/>
                <a:cs typeface="Arial"/>
              </a:rPr>
              <a:t> </a:t>
            </a:r>
            <a:r>
              <a:rPr sz="2222" spc="-23" dirty="0">
                <a:latin typeface="Arial"/>
                <a:cs typeface="Arial"/>
              </a:rPr>
              <a:t>by:</a:t>
            </a:r>
            <a:endParaRPr sz="2222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5644" y="3663130"/>
            <a:ext cx="5770279" cy="114764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95970" indent="-285030">
              <a:lnSpc>
                <a:spcPts val="2253"/>
              </a:lnSpc>
              <a:spcBef>
                <a:spcPts val="91"/>
              </a:spcBef>
              <a:buFont typeface="Wingdings"/>
              <a:buChar char=""/>
              <a:tabLst>
                <a:tab pos="295970" algn="l"/>
                <a:tab pos="296546" algn="l"/>
              </a:tabLst>
            </a:pPr>
            <a:r>
              <a:rPr sz="1904" dirty="0">
                <a:latin typeface="Arial"/>
                <a:cs typeface="Arial"/>
              </a:rPr>
              <a:t>Third</a:t>
            </a:r>
            <a:r>
              <a:rPr sz="1904" spc="-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party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evidence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(e.g.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reports or </a:t>
            </a:r>
            <a:r>
              <a:rPr sz="1904" spc="-9" dirty="0">
                <a:latin typeface="Arial"/>
                <a:cs typeface="Arial"/>
              </a:rPr>
              <a:t>testimonials)</a:t>
            </a:r>
            <a:endParaRPr sz="1904" dirty="0">
              <a:latin typeface="Arial"/>
              <a:cs typeface="Arial"/>
            </a:endParaRPr>
          </a:p>
          <a:p>
            <a:pPr marL="295970" indent="-285030">
              <a:lnSpc>
                <a:spcPts val="2222"/>
              </a:lnSpc>
              <a:buFont typeface="Wingdings"/>
              <a:buChar char=""/>
              <a:tabLst>
                <a:tab pos="295970" algn="l"/>
                <a:tab pos="296546" algn="l"/>
              </a:tabLst>
            </a:pPr>
            <a:r>
              <a:rPr sz="1904" spc="-9" dirty="0">
                <a:latin typeface="Arial"/>
                <a:cs typeface="Arial"/>
              </a:rPr>
              <a:t>On-the-</a:t>
            </a:r>
            <a:r>
              <a:rPr sz="1904" dirty="0">
                <a:latin typeface="Arial"/>
                <a:cs typeface="Arial"/>
              </a:rPr>
              <a:t>job</a:t>
            </a:r>
            <a:r>
              <a:rPr sz="1904" spc="73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training</a:t>
            </a:r>
            <a:endParaRPr sz="1904" dirty="0">
              <a:latin typeface="Arial"/>
              <a:cs typeface="Arial"/>
            </a:endParaRPr>
          </a:p>
          <a:p>
            <a:pPr marL="295970" indent="-285030">
              <a:lnSpc>
                <a:spcPts val="2222"/>
              </a:lnSpc>
              <a:buFont typeface="Wingdings"/>
              <a:buChar char=""/>
              <a:tabLst>
                <a:tab pos="295970" algn="l"/>
                <a:tab pos="296546" algn="l"/>
              </a:tabLst>
            </a:pPr>
            <a:r>
              <a:rPr sz="1904" dirty="0">
                <a:latin typeface="Arial"/>
                <a:cs typeface="Arial"/>
              </a:rPr>
              <a:t>Work</a:t>
            </a:r>
            <a:r>
              <a:rPr sz="1904" spc="-27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samples or</a:t>
            </a:r>
            <a:r>
              <a:rPr sz="1904" spc="-27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annotated photographic</a:t>
            </a:r>
            <a:r>
              <a:rPr sz="1904" spc="18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evidence</a:t>
            </a:r>
            <a:endParaRPr sz="1904" dirty="0">
              <a:latin typeface="Arial"/>
              <a:cs typeface="Arial"/>
            </a:endParaRPr>
          </a:p>
          <a:p>
            <a:pPr marL="295970" indent="-285030">
              <a:lnSpc>
                <a:spcPts val="2253"/>
              </a:lnSpc>
              <a:buFont typeface="Wingdings"/>
              <a:buChar char=""/>
              <a:tabLst>
                <a:tab pos="295970" algn="l"/>
                <a:tab pos="296546" algn="l"/>
              </a:tabLst>
            </a:pPr>
            <a:r>
              <a:rPr sz="1904" spc="-9" dirty="0">
                <a:latin typeface="Arial"/>
                <a:cs typeface="Arial"/>
              </a:rPr>
              <a:t>Certificates</a:t>
            </a:r>
            <a:endParaRPr sz="1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9721" y="788815"/>
            <a:ext cx="9535557" cy="785220"/>
          </a:xfrm>
          <a:prstGeom prst="rect">
            <a:avLst/>
          </a:prstGeom>
        </p:spPr>
        <p:txBody>
          <a:bodyPr vert="horz" wrap="square" lIns="0" tIns="342397" rIns="0" bIns="0" rtlCol="0" anchor="ctr">
            <a:spAutoFit/>
          </a:bodyPr>
          <a:lstStyle/>
          <a:p>
            <a:pPr marL="12668">
              <a:lnSpc>
                <a:spcPct val="100000"/>
              </a:lnSpc>
              <a:spcBef>
                <a:spcPts val="95"/>
              </a:spcBef>
            </a:pPr>
            <a:r>
              <a:rPr sz="2856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2856"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spc="-9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2856" b="1" spc="-1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56" b="1" spc="-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spc="-23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56" b="1" spc="-1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56" b="1" spc="-1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spc="-9" dirty="0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sz="2856" b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spc="-36" dirty="0">
                <a:latin typeface="Arial" panose="020B0604020202020204" pitchFamily="34" charset="0"/>
                <a:cs typeface="Arial" panose="020B0604020202020204" pitchFamily="34" charset="0"/>
              </a:rPr>
              <a:t>contribute</a:t>
            </a:r>
            <a:r>
              <a:rPr sz="2856" b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56" b="1" spc="-1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856" b="1" spc="-1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56" b="1" spc="-18" dirty="0">
                <a:latin typeface="Arial" panose="020B0604020202020204" pitchFamily="34" charset="0"/>
                <a:cs typeface="Arial" panose="020B0604020202020204" pitchFamily="34" charset="0"/>
              </a:rPr>
              <a:t>QCE?</a:t>
            </a:r>
            <a:endParaRPr sz="285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1874" y="1840334"/>
            <a:ext cx="8726531" cy="625511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 marR="4607">
              <a:lnSpc>
                <a:spcPct val="101299"/>
              </a:lnSpc>
              <a:spcBef>
                <a:spcPts val="86"/>
              </a:spcBef>
            </a:pPr>
            <a:r>
              <a:rPr sz="2040" spc="-9" dirty="0">
                <a:latin typeface="Arial"/>
                <a:cs typeface="Arial"/>
              </a:rPr>
              <a:t>Your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QCE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is</a:t>
            </a:r>
            <a:r>
              <a:rPr sz="2040" spc="36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achieved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when</a:t>
            </a:r>
            <a:r>
              <a:rPr sz="2040" spc="50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you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have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banked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20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credit</a:t>
            </a:r>
            <a:r>
              <a:rPr sz="2040" spc="41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points</a:t>
            </a:r>
            <a:r>
              <a:rPr sz="2040" spc="36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and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is</a:t>
            </a:r>
            <a:r>
              <a:rPr sz="2040" spc="36" dirty="0">
                <a:latin typeface="Arial"/>
                <a:cs typeface="Arial"/>
              </a:rPr>
              <a:t> </a:t>
            </a:r>
            <a:r>
              <a:rPr sz="2040" spc="-18" dirty="0">
                <a:latin typeface="Arial"/>
                <a:cs typeface="Arial"/>
              </a:rPr>
              <a:t>made </a:t>
            </a:r>
            <a:r>
              <a:rPr sz="2040" dirty="0">
                <a:latin typeface="Arial"/>
                <a:cs typeface="Arial"/>
              </a:rPr>
              <a:t>up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spc="-23" dirty="0">
                <a:latin typeface="Arial"/>
                <a:cs typeface="Arial"/>
              </a:rPr>
              <a:t>of:</a:t>
            </a:r>
            <a:endParaRPr sz="204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721" y="2489884"/>
            <a:ext cx="4867395" cy="1929355"/>
          </a:xfrm>
          <a:prstGeom prst="rect">
            <a:avLst/>
          </a:prstGeom>
        </p:spPr>
        <p:txBody>
          <a:bodyPr vert="horz" wrap="square" lIns="0" tIns="65068" rIns="0" bIns="0" rtlCol="0">
            <a:spAutoFit/>
          </a:bodyPr>
          <a:lstStyle/>
          <a:p>
            <a:pPr marL="374857" indent="-363917">
              <a:spcBef>
                <a:spcPts val="512"/>
              </a:spcBef>
              <a:buClr>
                <a:srgbClr val="E48311"/>
              </a:buClr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b="1" dirty="0">
                <a:latin typeface="Arial"/>
                <a:cs typeface="Arial"/>
              </a:rPr>
              <a:t>Subject</a:t>
            </a:r>
            <a:r>
              <a:rPr sz="2222" b="1" spc="-45" dirty="0">
                <a:latin typeface="Arial"/>
                <a:cs typeface="Arial"/>
              </a:rPr>
              <a:t> </a:t>
            </a:r>
            <a:r>
              <a:rPr lang="en-AU" sz="2222" b="1" dirty="0">
                <a:latin typeface="Arial"/>
                <a:cs typeface="Arial"/>
              </a:rPr>
              <a:t>semester</a:t>
            </a:r>
            <a:r>
              <a:rPr lang="en-AU" sz="2222" b="1" spc="-14" dirty="0">
                <a:latin typeface="Arial"/>
                <a:cs typeface="Arial"/>
              </a:rPr>
              <a:t> </a:t>
            </a:r>
            <a:r>
              <a:rPr sz="2222" b="1" spc="-9" dirty="0">
                <a:latin typeface="Arial"/>
                <a:cs typeface="Arial"/>
              </a:rPr>
              <a:t>units</a:t>
            </a:r>
            <a:endParaRPr sz="2222" dirty="0">
              <a:latin typeface="Arial"/>
              <a:cs typeface="Arial"/>
            </a:endParaRPr>
          </a:p>
          <a:p>
            <a:pPr marL="374857" indent="-363917">
              <a:spcBef>
                <a:spcPts val="422"/>
              </a:spcBef>
              <a:buClr>
                <a:srgbClr val="E48311"/>
              </a:buClr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b="1" dirty="0">
                <a:latin typeface="Arial"/>
                <a:cs typeface="Arial"/>
              </a:rPr>
              <a:t>VET</a:t>
            </a:r>
            <a:r>
              <a:rPr sz="2222" b="1" spc="-32" dirty="0">
                <a:latin typeface="Arial"/>
                <a:cs typeface="Arial"/>
              </a:rPr>
              <a:t> </a:t>
            </a:r>
            <a:r>
              <a:rPr sz="2222" b="1" spc="-9" dirty="0">
                <a:latin typeface="Arial"/>
                <a:cs typeface="Arial"/>
              </a:rPr>
              <a:t>qualifications</a:t>
            </a:r>
            <a:endParaRPr sz="2222" dirty="0">
              <a:latin typeface="Arial"/>
              <a:cs typeface="Arial"/>
            </a:endParaRPr>
          </a:p>
          <a:p>
            <a:pPr marL="374857" indent="-363917">
              <a:spcBef>
                <a:spcPts val="426"/>
              </a:spcBef>
              <a:buClr>
                <a:srgbClr val="E48311"/>
              </a:buClr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b="1" dirty="0">
                <a:latin typeface="Arial"/>
                <a:cs typeface="Arial"/>
              </a:rPr>
              <a:t>Numeracy</a:t>
            </a:r>
            <a:r>
              <a:rPr sz="2222" b="1" spc="-36" dirty="0">
                <a:latin typeface="Arial"/>
                <a:cs typeface="Arial"/>
              </a:rPr>
              <a:t> </a:t>
            </a:r>
            <a:r>
              <a:rPr sz="2222" b="1" dirty="0">
                <a:latin typeface="Arial"/>
                <a:cs typeface="Arial"/>
              </a:rPr>
              <a:t>&amp;</a:t>
            </a:r>
            <a:r>
              <a:rPr sz="2222" b="1" spc="-23" dirty="0">
                <a:latin typeface="Arial"/>
                <a:cs typeface="Arial"/>
              </a:rPr>
              <a:t> </a:t>
            </a:r>
            <a:r>
              <a:rPr lang="en-AU" sz="2222" b="1" spc="-23" dirty="0">
                <a:latin typeface="Arial"/>
                <a:cs typeface="Arial"/>
              </a:rPr>
              <a:t>L</a:t>
            </a:r>
            <a:r>
              <a:rPr sz="2222" b="1" dirty="0" err="1">
                <a:latin typeface="Arial"/>
                <a:cs typeface="Arial"/>
              </a:rPr>
              <a:t>iteracy</a:t>
            </a:r>
            <a:r>
              <a:rPr sz="2222" b="1" spc="-23" dirty="0">
                <a:latin typeface="Arial"/>
                <a:cs typeface="Arial"/>
              </a:rPr>
              <a:t> </a:t>
            </a:r>
            <a:r>
              <a:rPr sz="2222" b="1" spc="-9" dirty="0">
                <a:latin typeface="Arial"/>
                <a:cs typeface="Arial"/>
              </a:rPr>
              <a:t>components</a:t>
            </a:r>
            <a:endParaRPr sz="2222" dirty="0">
              <a:latin typeface="Arial"/>
              <a:cs typeface="Arial"/>
            </a:endParaRPr>
          </a:p>
          <a:p>
            <a:pPr marL="374857" indent="-363917">
              <a:spcBef>
                <a:spcPts val="426"/>
              </a:spcBef>
              <a:buClr>
                <a:srgbClr val="E48311"/>
              </a:buClr>
              <a:buFont typeface="Wingdings"/>
              <a:buChar char=""/>
              <a:tabLst>
                <a:tab pos="374857" algn="l"/>
                <a:tab pos="375433" algn="l"/>
              </a:tabLst>
            </a:pPr>
            <a:r>
              <a:rPr sz="2222" b="1" dirty="0">
                <a:latin typeface="Arial"/>
                <a:cs typeface="Arial"/>
              </a:rPr>
              <a:t>Core</a:t>
            </a:r>
            <a:r>
              <a:rPr sz="2222" b="1" spc="-23" dirty="0">
                <a:latin typeface="Arial"/>
                <a:cs typeface="Arial"/>
              </a:rPr>
              <a:t> </a:t>
            </a:r>
            <a:r>
              <a:rPr sz="2222" b="1" spc="-9" dirty="0">
                <a:latin typeface="Arial"/>
                <a:cs typeface="Arial"/>
              </a:rPr>
              <a:t>requirements</a:t>
            </a:r>
            <a:endParaRPr sz="2222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874" y="4709577"/>
            <a:ext cx="8818662" cy="625511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 marR="4607">
              <a:lnSpc>
                <a:spcPct val="101299"/>
              </a:lnSpc>
              <a:spcBef>
                <a:spcPts val="86"/>
              </a:spcBef>
              <a:tabLst>
                <a:tab pos="785992" algn="l"/>
              </a:tabLst>
            </a:pPr>
            <a:r>
              <a:rPr sz="2040" dirty="0">
                <a:latin typeface="Arial"/>
                <a:cs typeface="Arial"/>
              </a:rPr>
              <a:t>This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information</a:t>
            </a:r>
            <a:r>
              <a:rPr sz="2040" spc="27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is</a:t>
            </a:r>
            <a:r>
              <a:rPr sz="2040" spc="27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stored</a:t>
            </a:r>
            <a:r>
              <a:rPr sz="2040" spc="54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in</a:t>
            </a:r>
            <a:r>
              <a:rPr sz="2040" spc="50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your</a:t>
            </a:r>
            <a:r>
              <a:rPr sz="2040" spc="41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learning</a:t>
            </a:r>
            <a:r>
              <a:rPr sz="2040" spc="32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account.</a:t>
            </a:r>
            <a:r>
              <a:rPr sz="2040" spc="5" dirty="0">
                <a:latin typeface="Arial"/>
                <a:cs typeface="Arial"/>
              </a:rPr>
              <a:t> </a:t>
            </a:r>
            <a:r>
              <a:rPr sz="2040" spc="-9" dirty="0">
                <a:latin typeface="Arial"/>
                <a:cs typeface="Arial"/>
              </a:rPr>
              <a:t>You</a:t>
            </a:r>
            <a:r>
              <a:rPr sz="2040" spc="27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can</a:t>
            </a:r>
            <a:r>
              <a:rPr sz="2040" spc="32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access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dirty="0">
                <a:latin typeface="Arial"/>
                <a:cs typeface="Arial"/>
              </a:rPr>
              <a:t>this</a:t>
            </a:r>
            <a:r>
              <a:rPr sz="2040" spc="45" dirty="0">
                <a:latin typeface="Arial"/>
                <a:cs typeface="Arial"/>
              </a:rPr>
              <a:t> </a:t>
            </a:r>
            <a:r>
              <a:rPr sz="2040" spc="-18" dirty="0">
                <a:latin typeface="Arial"/>
                <a:cs typeface="Arial"/>
              </a:rPr>
              <a:t>with </a:t>
            </a:r>
            <a:r>
              <a:rPr lang="en-AU" sz="2040" spc="-18" dirty="0">
                <a:latin typeface="Arial"/>
                <a:cs typeface="Arial"/>
              </a:rPr>
              <a:t>your</a:t>
            </a:r>
            <a:r>
              <a:rPr sz="2040" spc="23" dirty="0">
                <a:latin typeface="Arial"/>
                <a:cs typeface="Arial"/>
              </a:rPr>
              <a:t> </a:t>
            </a:r>
            <a:r>
              <a:rPr sz="2040" spc="-23" dirty="0">
                <a:latin typeface="Arial"/>
                <a:cs typeface="Arial"/>
              </a:rPr>
              <a:t>LUI</a:t>
            </a:r>
            <a:r>
              <a:rPr lang="en-AU" sz="2040" spc="-23" dirty="0">
                <a:latin typeface="Arial"/>
                <a:cs typeface="Arial"/>
              </a:rPr>
              <a:t> Number through the </a:t>
            </a:r>
            <a:r>
              <a:rPr lang="en-AU" sz="2040" spc="-23" dirty="0" err="1">
                <a:latin typeface="Arial"/>
                <a:cs typeface="Arial"/>
              </a:rPr>
              <a:t>myQCE</a:t>
            </a:r>
            <a:r>
              <a:rPr lang="en-AU" sz="2040" spc="-23" dirty="0">
                <a:latin typeface="Arial"/>
                <a:cs typeface="Arial"/>
              </a:rPr>
              <a:t> Portal.</a:t>
            </a:r>
            <a:endParaRPr sz="204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146374" y="2726616"/>
            <a:ext cx="2287152" cy="1097510"/>
            <a:chOff x="7607807" y="3006851"/>
            <a:chExt cx="2522220" cy="1210310"/>
          </a:xfrm>
        </p:grpSpPr>
        <p:sp>
          <p:nvSpPr>
            <p:cNvPr id="7" name="object 7"/>
            <p:cNvSpPr/>
            <p:nvPr/>
          </p:nvSpPr>
          <p:spPr>
            <a:xfrm>
              <a:off x="7613903" y="3012947"/>
              <a:ext cx="2510155" cy="1198245"/>
            </a:xfrm>
            <a:custGeom>
              <a:avLst/>
              <a:gdLst/>
              <a:ahLst/>
              <a:cxnLst/>
              <a:rect l="l" t="t" r="r" b="b"/>
              <a:pathLst>
                <a:path w="2510154" h="1198245">
                  <a:moveTo>
                    <a:pt x="2310383" y="1197864"/>
                  </a:moveTo>
                  <a:lnTo>
                    <a:pt x="199643" y="1197864"/>
                  </a:lnTo>
                  <a:lnTo>
                    <a:pt x="154035" y="1192563"/>
                  </a:lnTo>
                  <a:lnTo>
                    <a:pt x="112078" y="1177478"/>
                  </a:lnTo>
                  <a:lnTo>
                    <a:pt x="75000" y="1153836"/>
                  </a:lnTo>
                  <a:lnTo>
                    <a:pt x="44027" y="1122863"/>
                  </a:lnTo>
                  <a:lnTo>
                    <a:pt x="20385" y="1085785"/>
                  </a:lnTo>
                  <a:lnTo>
                    <a:pt x="5300" y="1043828"/>
                  </a:lnTo>
                  <a:lnTo>
                    <a:pt x="0" y="998219"/>
                  </a:lnTo>
                  <a:lnTo>
                    <a:pt x="0" y="199643"/>
                  </a:lnTo>
                  <a:lnTo>
                    <a:pt x="5300" y="154035"/>
                  </a:lnTo>
                  <a:lnTo>
                    <a:pt x="20385" y="112078"/>
                  </a:lnTo>
                  <a:lnTo>
                    <a:pt x="44027" y="75000"/>
                  </a:lnTo>
                  <a:lnTo>
                    <a:pt x="75000" y="44027"/>
                  </a:lnTo>
                  <a:lnTo>
                    <a:pt x="112078" y="20385"/>
                  </a:lnTo>
                  <a:lnTo>
                    <a:pt x="154035" y="5300"/>
                  </a:lnTo>
                  <a:lnTo>
                    <a:pt x="199643" y="0"/>
                  </a:lnTo>
                  <a:lnTo>
                    <a:pt x="2310383" y="0"/>
                  </a:lnTo>
                  <a:lnTo>
                    <a:pt x="2355992" y="5300"/>
                  </a:lnTo>
                  <a:lnTo>
                    <a:pt x="2397949" y="20385"/>
                  </a:lnTo>
                  <a:lnTo>
                    <a:pt x="2435027" y="44027"/>
                  </a:lnTo>
                  <a:lnTo>
                    <a:pt x="2466000" y="75000"/>
                  </a:lnTo>
                  <a:lnTo>
                    <a:pt x="2489642" y="112078"/>
                  </a:lnTo>
                  <a:lnTo>
                    <a:pt x="2504727" y="154035"/>
                  </a:lnTo>
                  <a:lnTo>
                    <a:pt x="2510027" y="199643"/>
                  </a:lnTo>
                  <a:lnTo>
                    <a:pt x="2510027" y="998219"/>
                  </a:lnTo>
                  <a:lnTo>
                    <a:pt x="2504727" y="1043828"/>
                  </a:lnTo>
                  <a:lnTo>
                    <a:pt x="2489642" y="1085785"/>
                  </a:lnTo>
                  <a:lnTo>
                    <a:pt x="2466000" y="1122863"/>
                  </a:lnTo>
                  <a:lnTo>
                    <a:pt x="2435027" y="1153836"/>
                  </a:lnTo>
                  <a:lnTo>
                    <a:pt x="2397949" y="1177478"/>
                  </a:lnTo>
                  <a:lnTo>
                    <a:pt x="2355992" y="1192563"/>
                  </a:lnTo>
                  <a:lnTo>
                    <a:pt x="2310383" y="1197864"/>
                  </a:lnTo>
                  <a:close/>
                </a:path>
              </a:pathLst>
            </a:custGeom>
            <a:solidFill>
              <a:srgbClr val="F2B56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8" name="object 8"/>
            <p:cNvSpPr/>
            <p:nvPr/>
          </p:nvSpPr>
          <p:spPr>
            <a:xfrm>
              <a:off x="7607807" y="3006851"/>
              <a:ext cx="2522220" cy="1210310"/>
            </a:xfrm>
            <a:custGeom>
              <a:avLst/>
              <a:gdLst/>
              <a:ahLst/>
              <a:cxnLst/>
              <a:rect l="l" t="t" r="r" b="b"/>
              <a:pathLst>
                <a:path w="2522220" h="1210310">
                  <a:moveTo>
                    <a:pt x="2337816" y="1210056"/>
                  </a:moveTo>
                  <a:lnTo>
                    <a:pt x="185928" y="1210056"/>
                  </a:lnTo>
                  <a:lnTo>
                    <a:pt x="164592" y="1207008"/>
                  </a:lnTo>
                  <a:lnTo>
                    <a:pt x="126492" y="1194815"/>
                  </a:lnTo>
                  <a:lnTo>
                    <a:pt x="74676" y="1164336"/>
                  </a:lnTo>
                  <a:lnTo>
                    <a:pt x="47244" y="1135380"/>
                  </a:lnTo>
                  <a:lnTo>
                    <a:pt x="24384" y="1103376"/>
                  </a:lnTo>
                  <a:lnTo>
                    <a:pt x="9144" y="1065276"/>
                  </a:lnTo>
                  <a:lnTo>
                    <a:pt x="1524" y="1025652"/>
                  </a:lnTo>
                  <a:lnTo>
                    <a:pt x="0" y="1004315"/>
                  </a:lnTo>
                  <a:lnTo>
                    <a:pt x="0" y="205740"/>
                  </a:lnTo>
                  <a:lnTo>
                    <a:pt x="4572" y="164592"/>
                  </a:lnTo>
                  <a:lnTo>
                    <a:pt x="15240" y="124968"/>
                  </a:lnTo>
                  <a:lnTo>
                    <a:pt x="35052" y="89916"/>
                  </a:lnTo>
                  <a:lnTo>
                    <a:pt x="59436" y="59436"/>
                  </a:lnTo>
                  <a:lnTo>
                    <a:pt x="89916" y="35052"/>
                  </a:lnTo>
                  <a:lnTo>
                    <a:pt x="124968" y="15240"/>
                  </a:lnTo>
                  <a:lnTo>
                    <a:pt x="164592" y="3047"/>
                  </a:lnTo>
                  <a:lnTo>
                    <a:pt x="184404" y="0"/>
                  </a:lnTo>
                  <a:lnTo>
                    <a:pt x="2336292" y="0"/>
                  </a:lnTo>
                  <a:lnTo>
                    <a:pt x="2357628" y="3047"/>
                  </a:lnTo>
                  <a:lnTo>
                    <a:pt x="2377440" y="9144"/>
                  </a:lnTo>
                  <a:lnTo>
                    <a:pt x="2391156" y="13716"/>
                  </a:lnTo>
                  <a:lnTo>
                    <a:pt x="187452" y="13716"/>
                  </a:lnTo>
                  <a:lnTo>
                    <a:pt x="167640" y="16764"/>
                  </a:lnTo>
                  <a:lnTo>
                    <a:pt x="131064" y="28956"/>
                  </a:lnTo>
                  <a:lnTo>
                    <a:pt x="83820" y="56388"/>
                  </a:lnTo>
                  <a:lnTo>
                    <a:pt x="47244" y="97536"/>
                  </a:lnTo>
                  <a:lnTo>
                    <a:pt x="28956" y="131064"/>
                  </a:lnTo>
                  <a:lnTo>
                    <a:pt x="15240" y="185928"/>
                  </a:lnTo>
                  <a:lnTo>
                    <a:pt x="13716" y="205740"/>
                  </a:lnTo>
                  <a:lnTo>
                    <a:pt x="13716" y="1004315"/>
                  </a:lnTo>
                  <a:lnTo>
                    <a:pt x="16764" y="1042415"/>
                  </a:lnTo>
                  <a:lnTo>
                    <a:pt x="28956" y="1078992"/>
                  </a:lnTo>
                  <a:lnTo>
                    <a:pt x="57912" y="1126236"/>
                  </a:lnTo>
                  <a:lnTo>
                    <a:pt x="97536" y="1164336"/>
                  </a:lnTo>
                  <a:lnTo>
                    <a:pt x="149352" y="1188720"/>
                  </a:lnTo>
                  <a:lnTo>
                    <a:pt x="185928" y="1196340"/>
                  </a:lnTo>
                  <a:lnTo>
                    <a:pt x="2392298" y="1196340"/>
                  </a:lnTo>
                  <a:lnTo>
                    <a:pt x="2357628" y="1207008"/>
                  </a:lnTo>
                  <a:lnTo>
                    <a:pt x="2337816" y="1210056"/>
                  </a:lnTo>
                  <a:close/>
                </a:path>
                <a:path w="2522220" h="1210310">
                  <a:moveTo>
                    <a:pt x="2392298" y="1196340"/>
                  </a:moveTo>
                  <a:lnTo>
                    <a:pt x="2336292" y="1196340"/>
                  </a:lnTo>
                  <a:lnTo>
                    <a:pt x="2354580" y="1193292"/>
                  </a:lnTo>
                  <a:lnTo>
                    <a:pt x="2372868" y="1188720"/>
                  </a:lnTo>
                  <a:lnTo>
                    <a:pt x="2407920" y="1173480"/>
                  </a:lnTo>
                  <a:lnTo>
                    <a:pt x="2452116" y="1139952"/>
                  </a:lnTo>
                  <a:lnTo>
                    <a:pt x="2485643" y="1095756"/>
                  </a:lnTo>
                  <a:lnTo>
                    <a:pt x="2505456" y="1043940"/>
                  </a:lnTo>
                  <a:lnTo>
                    <a:pt x="2508503" y="1024128"/>
                  </a:lnTo>
                  <a:lnTo>
                    <a:pt x="2508503" y="185928"/>
                  </a:lnTo>
                  <a:lnTo>
                    <a:pt x="2493264" y="131064"/>
                  </a:lnTo>
                  <a:lnTo>
                    <a:pt x="2465832" y="83820"/>
                  </a:lnTo>
                  <a:lnTo>
                    <a:pt x="2424684" y="45720"/>
                  </a:lnTo>
                  <a:lnTo>
                    <a:pt x="2374392" y="21335"/>
                  </a:lnTo>
                  <a:lnTo>
                    <a:pt x="2336292" y="13716"/>
                  </a:lnTo>
                  <a:lnTo>
                    <a:pt x="2391156" y="13716"/>
                  </a:lnTo>
                  <a:lnTo>
                    <a:pt x="2447543" y="45720"/>
                  </a:lnTo>
                  <a:lnTo>
                    <a:pt x="2487168" y="89916"/>
                  </a:lnTo>
                  <a:lnTo>
                    <a:pt x="2506980" y="124968"/>
                  </a:lnTo>
                  <a:lnTo>
                    <a:pt x="2519172" y="164592"/>
                  </a:lnTo>
                  <a:lnTo>
                    <a:pt x="2522219" y="184404"/>
                  </a:lnTo>
                  <a:lnTo>
                    <a:pt x="2522219" y="1024128"/>
                  </a:lnTo>
                  <a:lnTo>
                    <a:pt x="2513076" y="1065276"/>
                  </a:lnTo>
                  <a:lnTo>
                    <a:pt x="2497835" y="1101852"/>
                  </a:lnTo>
                  <a:lnTo>
                    <a:pt x="2476500" y="1135380"/>
                  </a:lnTo>
                  <a:lnTo>
                    <a:pt x="2432304" y="1175004"/>
                  </a:lnTo>
                  <a:lnTo>
                    <a:pt x="2397252" y="1194815"/>
                  </a:lnTo>
                  <a:lnTo>
                    <a:pt x="2392298" y="1196340"/>
                  </a:lnTo>
                  <a:close/>
                </a:path>
              </a:pathLst>
            </a:custGeom>
            <a:solidFill>
              <a:srgbClr val="E4831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310363" y="2894790"/>
            <a:ext cx="1960662" cy="743749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 marR="4607" indent="-2303" algn="ctr">
              <a:lnSpc>
                <a:spcPct val="100299"/>
              </a:lnSpc>
              <a:spcBef>
                <a:spcPts val="86"/>
              </a:spcBef>
            </a:pPr>
            <a:r>
              <a:rPr sz="1587" dirty="0">
                <a:latin typeface="Arial"/>
                <a:cs typeface="Arial"/>
              </a:rPr>
              <a:t>If</a:t>
            </a:r>
            <a:r>
              <a:rPr sz="1587" spc="-23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you need </a:t>
            </a:r>
            <a:r>
              <a:rPr sz="1587" spc="-9" dirty="0">
                <a:latin typeface="Arial"/>
                <a:cs typeface="Arial"/>
              </a:rPr>
              <a:t>further </a:t>
            </a:r>
            <a:r>
              <a:rPr sz="1587" dirty="0">
                <a:latin typeface="Arial"/>
                <a:cs typeface="Arial"/>
              </a:rPr>
              <a:t>information,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dirty="0">
                <a:latin typeface="Arial"/>
                <a:cs typeface="Arial"/>
              </a:rPr>
              <a:t>see</a:t>
            </a:r>
            <a:r>
              <a:rPr sz="1587" spc="-27" dirty="0">
                <a:latin typeface="Arial"/>
                <a:cs typeface="Arial"/>
              </a:rPr>
              <a:t> </a:t>
            </a:r>
            <a:r>
              <a:rPr sz="1587" spc="-23" dirty="0">
                <a:latin typeface="Arial"/>
                <a:cs typeface="Arial"/>
              </a:rPr>
              <a:t>HOD </a:t>
            </a:r>
            <a:r>
              <a:rPr sz="1587" dirty="0">
                <a:latin typeface="Arial"/>
                <a:cs typeface="Arial"/>
              </a:rPr>
              <a:t>Senior</a:t>
            </a:r>
            <a:r>
              <a:rPr sz="1587" spc="-9" dirty="0">
                <a:latin typeface="Arial"/>
                <a:cs typeface="Arial"/>
              </a:rPr>
              <a:t> School</a:t>
            </a:r>
            <a:endParaRPr sz="158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7196" y="728533"/>
            <a:ext cx="9535557" cy="725927"/>
          </a:xfrm>
          <a:prstGeom prst="rect">
            <a:avLst/>
          </a:prstGeom>
        </p:spPr>
        <p:txBody>
          <a:bodyPr vert="horz" wrap="square" lIns="0" tIns="170266" rIns="0" bIns="0" rtlCol="0" anchor="ctr">
            <a:spAutoFit/>
          </a:bodyPr>
          <a:lstStyle/>
          <a:p>
            <a:pPr marL="16699">
              <a:lnSpc>
                <a:spcPct val="100000"/>
              </a:lnSpc>
              <a:spcBef>
                <a:spcPts val="100"/>
              </a:spcBef>
            </a:pPr>
            <a:r>
              <a:rPr sz="3600" b="1" spc="-18" dirty="0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sz="3600" b="1" spc="-1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23" dirty="0">
                <a:latin typeface="Arial" panose="020B0604020202020204" pitchFamily="34" charset="0"/>
                <a:cs typeface="Arial" panose="020B0604020202020204" pitchFamily="34" charset="0"/>
              </a:rPr>
              <a:t>credits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7196" y="1742284"/>
            <a:ext cx="7231578" cy="339954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65067">
              <a:spcBef>
                <a:spcPts val="91"/>
              </a:spcBef>
            </a:pPr>
            <a:r>
              <a:rPr sz="1904" dirty="0">
                <a:latin typeface="Arial"/>
                <a:cs typeface="Arial"/>
              </a:rPr>
              <a:t>In</a:t>
            </a:r>
            <a:r>
              <a:rPr sz="1904" spc="-82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Years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10,</a:t>
            </a:r>
            <a:r>
              <a:rPr sz="1904" spc="-27" dirty="0">
                <a:latin typeface="Arial"/>
                <a:cs typeface="Arial"/>
              </a:rPr>
              <a:t> </a:t>
            </a:r>
            <a:r>
              <a:rPr sz="1904" spc="-9" dirty="0">
                <a:latin typeface="Arial"/>
                <a:cs typeface="Arial"/>
              </a:rPr>
              <a:t>11</a:t>
            </a:r>
            <a:r>
              <a:rPr sz="1904" spc="-23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&amp;</a:t>
            </a:r>
            <a:r>
              <a:rPr sz="1904" spc="-4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12,</a:t>
            </a:r>
            <a:r>
              <a:rPr sz="1904" spc="-32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if</a:t>
            </a:r>
            <a:r>
              <a:rPr sz="1904" spc="-4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you</a:t>
            </a:r>
            <a:r>
              <a:rPr sz="1904" spc="-23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study</a:t>
            </a:r>
            <a:r>
              <a:rPr sz="1904" spc="-23" dirty="0">
                <a:latin typeface="Arial"/>
                <a:cs typeface="Arial"/>
              </a:rPr>
              <a:t>:</a:t>
            </a:r>
            <a:endParaRPr sz="1904" dirty="0">
              <a:latin typeface="Arial"/>
              <a:cs typeface="Arial"/>
            </a:endParaRPr>
          </a:p>
          <a:p>
            <a:pPr marL="372266" marR="1512674" indent="-342900">
              <a:lnSpc>
                <a:spcPct val="128800"/>
              </a:lnSpc>
              <a:spcBef>
                <a:spcPts val="1483"/>
              </a:spcBef>
              <a:buFont typeface="Arial" panose="020B0604020202020204" pitchFamily="34" charset="0"/>
              <a:buChar char="•"/>
            </a:pPr>
            <a:r>
              <a:rPr sz="1904" dirty="0">
                <a:latin typeface="Arial"/>
                <a:cs typeface="Arial"/>
              </a:rPr>
              <a:t>Certificate</a:t>
            </a:r>
            <a:r>
              <a:rPr sz="1904" spc="-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</a:t>
            </a:r>
            <a:r>
              <a:rPr sz="1904" spc="-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qualification</a:t>
            </a:r>
            <a:r>
              <a:rPr sz="1904" spc="23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–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bank</a:t>
            </a:r>
            <a:r>
              <a:rPr sz="1904" spc="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2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-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3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lang="en-AU" sz="1904" spc="-9" dirty="0">
                <a:latin typeface="Arial"/>
                <a:cs typeface="Arial"/>
              </a:rPr>
              <a:t>credits</a:t>
            </a:r>
          </a:p>
          <a:p>
            <a:pPr marL="372266" marR="1512674" indent="-342900">
              <a:lnSpc>
                <a:spcPct val="128800"/>
              </a:lnSpc>
              <a:spcBef>
                <a:spcPts val="1483"/>
              </a:spcBef>
              <a:buFont typeface="Arial" panose="020B0604020202020204" pitchFamily="34" charset="0"/>
              <a:buChar char="•"/>
            </a:pPr>
            <a:r>
              <a:rPr sz="1904" dirty="0">
                <a:latin typeface="Arial"/>
                <a:cs typeface="Arial"/>
              </a:rPr>
              <a:t>Certificate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II</a:t>
            </a:r>
            <a:r>
              <a:rPr sz="1904" spc="-23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qualification</a:t>
            </a:r>
            <a:r>
              <a:rPr sz="1904" spc="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-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bank</a:t>
            </a:r>
            <a:r>
              <a:rPr sz="1904" spc="14" dirty="0">
                <a:latin typeface="Arial"/>
                <a:cs typeface="Arial"/>
              </a:rPr>
              <a:t> </a:t>
            </a:r>
            <a:r>
              <a:rPr lang="en-AU" sz="1904" spc="14" dirty="0">
                <a:latin typeface="Arial"/>
                <a:cs typeface="Arial"/>
              </a:rPr>
              <a:t>up to </a:t>
            </a:r>
            <a:r>
              <a:rPr sz="1904" dirty="0">
                <a:latin typeface="Arial"/>
                <a:cs typeface="Arial"/>
              </a:rPr>
              <a:t>4</a:t>
            </a:r>
            <a:r>
              <a:rPr sz="1904" spc="5" dirty="0">
                <a:latin typeface="Arial"/>
                <a:cs typeface="Arial"/>
              </a:rPr>
              <a:t> </a:t>
            </a:r>
            <a:r>
              <a:rPr lang="en-AU" sz="1904" spc="-9" dirty="0">
                <a:latin typeface="Arial"/>
                <a:cs typeface="Arial"/>
              </a:rPr>
              <a:t>credits</a:t>
            </a:r>
          </a:p>
          <a:p>
            <a:pPr marL="372266" marR="1512674" indent="-342900">
              <a:lnSpc>
                <a:spcPct val="128800"/>
              </a:lnSpc>
              <a:spcBef>
                <a:spcPts val="1483"/>
              </a:spcBef>
              <a:buFont typeface="Arial" panose="020B0604020202020204" pitchFamily="34" charset="0"/>
              <a:buChar char="•"/>
            </a:pPr>
            <a:r>
              <a:rPr sz="1904" dirty="0">
                <a:latin typeface="Arial"/>
                <a:cs typeface="Arial"/>
              </a:rPr>
              <a:t>Certificate</a:t>
            </a:r>
            <a:r>
              <a:rPr sz="1904" spc="-9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III</a:t>
            </a:r>
            <a:r>
              <a:rPr sz="1904" spc="-23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qualification</a:t>
            </a:r>
            <a:r>
              <a:rPr sz="1904" spc="18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– bank</a:t>
            </a:r>
            <a:r>
              <a:rPr sz="1904" spc="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5 -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sz="1904" dirty="0">
                <a:latin typeface="Arial"/>
                <a:cs typeface="Arial"/>
              </a:rPr>
              <a:t>8</a:t>
            </a:r>
            <a:r>
              <a:rPr sz="1904" spc="-14" dirty="0">
                <a:latin typeface="Arial"/>
                <a:cs typeface="Arial"/>
              </a:rPr>
              <a:t> </a:t>
            </a:r>
            <a:r>
              <a:rPr lang="en-AU" sz="1904" spc="-9" dirty="0">
                <a:latin typeface="Arial"/>
                <a:cs typeface="Arial"/>
              </a:rPr>
              <a:t>credits</a:t>
            </a:r>
            <a:endParaRPr sz="1904" dirty="0">
              <a:latin typeface="Arial"/>
              <a:cs typeface="Arial"/>
            </a:endParaRPr>
          </a:p>
          <a:p>
            <a:pPr marL="11516" marR="4607">
              <a:lnSpc>
                <a:spcPct val="244300"/>
              </a:lnSpc>
              <a:spcBef>
                <a:spcPts val="317"/>
              </a:spcBef>
            </a:pPr>
            <a:r>
              <a:rPr sz="1904" b="1" dirty="0">
                <a:latin typeface="Arial"/>
                <a:cs typeface="Arial"/>
              </a:rPr>
              <a:t>QCE</a:t>
            </a:r>
            <a:r>
              <a:rPr sz="1904" b="1" spc="-14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credit points</a:t>
            </a:r>
            <a:r>
              <a:rPr sz="1904" b="1" spc="-18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can</a:t>
            </a:r>
            <a:r>
              <a:rPr sz="1904" b="1" spc="-14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only</a:t>
            </a:r>
            <a:r>
              <a:rPr sz="1904" b="1" spc="-5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be</a:t>
            </a:r>
            <a:r>
              <a:rPr sz="1904" b="1" spc="-18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banked</a:t>
            </a:r>
            <a:r>
              <a:rPr sz="1904" b="1" spc="5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for</a:t>
            </a:r>
            <a:r>
              <a:rPr sz="1904" b="1" spc="-9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new</a:t>
            </a:r>
            <a:r>
              <a:rPr sz="1904" b="1" spc="-5" dirty="0">
                <a:latin typeface="Arial"/>
                <a:cs typeface="Arial"/>
              </a:rPr>
              <a:t> </a:t>
            </a:r>
            <a:r>
              <a:rPr sz="1904" b="1" spc="-9" dirty="0">
                <a:latin typeface="Arial"/>
                <a:cs typeface="Arial"/>
              </a:rPr>
              <a:t>learning</a:t>
            </a:r>
            <a:r>
              <a:rPr lang="en-AU" sz="1904" b="1" spc="-9" dirty="0">
                <a:latin typeface="Arial"/>
                <a:cs typeface="Arial"/>
              </a:rPr>
              <a:t>.</a:t>
            </a:r>
          </a:p>
          <a:p>
            <a:pPr marL="11516" marR="4607">
              <a:lnSpc>
                <a:spcPct val="244300"/>
              </a:lnSpc>
              <a:spcBef>
                <a:spcPts val="317"/>
              </a:spcBef>
            </a:pPr>
            <a:r>
              <a:rPr sz="1904" b="1" dirty="0">
                <a:latin typeface="Arial"/>
                <a:cs typeface="Arial"/>
              </a:rPr>
              <a:t>90% new</a:t>
            </a:r>
            <a:r>
              <a:rPr sz="1904" b="1" spc="-5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learning</a:t>
            </a:r>
            <a:r>
              <a:rPr sz="1904" b="1" spc="-9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is</a:t>
            </a:r>
            <a:r>
              <a:rPr sz="1904" b="1" spc="-18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required</a:t>
            </a:r>
            <a:r>
              <a:rPr sz="1904" b="1" spc="-9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for</a:t>
            </a:r>
            <a:r>
              <a:rPr sz="1904" b="1" spc="-5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full</a:t>
            </a:r>
            <a:r>
              <a:rPr sz="1904" b="1" spc="-23" dirty="0">
                <a:latin typeface="Arial"/>
                <a:cs typeface="Arial"/>
              </a:rPr>
              <a:t> </a:t>
            </a:r>
            <a:r>
              <a:rPr sz="1904" b="1" dirty="0">
                <a:latin typeface="Arial"/>
                <a:cs typeface="Arial"/>
              </a:rPr>
              <a:t>QCE </a:t>
            </a:r>
            <a:r>
              <a:rPr sz="1904" b="1" spc="-9" dirty="0">
                <a:latin typeface="Arial"/>
                <a:cs typeface="Arial"/>
              </a:rPr>
              <a:t>credits</a:t>
            </a:r>
            <a:endParaRPr sz="1904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04176" y="3542386"/>
            <a:ext cx="1358577" cy="11762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SubmittedDate xmlns="cce06aba-531c-43e9-8fb1-1c35ff0798fa">2023-04-24T02:08:54+00:00</PPSubmittedDate>
    <PPReferenceNumber xmlns="cce06aba-531c-43e9-8fb1-1c35ff0798fa" xsi:nil="true"/>
    <PPModeratedDate xmlns="cce06aba-531c-43e9-8fb1-1c35ff0798fa">2023-04-24T02:09:48+00:00</PPModeratedDate>
    <PPLastReviewedDate xmlns="cce06aba-531c-43e9-8fb1-1c35ff0798fa">2023-04-24T02:09:49+00:00</PPLastReviewedDate>
    <PPContentOwner xmlns="cce06aba-531c-43e9-8fb1-1c35ff0798fa">
      <UserInfo>
        <DisplayName>HAY, Liv</DisplayName>
        <AccountId>81</AccountId>
        <AccountType/>
      </UserInfo>
    </PPContentOwner>
    <PPPublishedNotificationAddresses xmlns="cce06aba-531c-43e9-8fb1-1c35ff0798fa" xsi:nil="true"/>
    <PPSubmittedBy xmlns="cce06aba-531c-43e9-8fb1-1c35ff0798fa">
      <UserInfo>
        <DisplayName>HAY, Liv</DisplayName>
        <AccountId>81</AccountId>
        <AccountType/>
      </UserInfo>
    </PPSubmittedBy>
    <PPLastReviewedBy xmlns="cce06aba-531c-43e9-8fb1-1c35ff0798fa">
      <UserInfo>
        <DisplayName>HAY, Liv</DisplayName>
        <AccountId>81</AccountId>
        <AccountType/>
      </UserInfo>
    </PPLastReviewedBy>
    <PublishingExpirationDate xmlns="http://schemas.microsoft.com/sharepoint/v3" xsi:nil="true"/>
    <PPContentAuthor xmlns="cce06aba-531c-43e9-8fb1-1c35ff0798fa">
      <UserInfo>
        <DisplayName>HAY, Liv</DisplayName>
        <AccountId>81</AccountId>
        <AccountType/>
      </UserInfo>
    </PPContentAuthor>
    <PublishingStartDate xmlns="http://schemas.microsoft.com/sharepoint/v3" xsi:nil="true"/>
    <PPModeratedBy xmlns="cce06aba-531c-43e9-8fb1-1c35ff0798fa">
      <UserInfo>
        <DisplayName>HAY, Liv</DisplayName>
        <AccountId>81</AccountId>
        <AccountType/>
      </UserInfo>
    </PPModeratedBy>
    <PPReviewDate xmlns="cce06aba-531c-43e9-8fb1-1c35ff0798fa" xsi:nil="true"/>
    <PPContentApprover xmlns="cce06aba-531c-43e9-8fb1-1c35ff0798fa">
      <UserInfo>
        <DisplayName>HAY, Liv</DisplayName>
        <AccountId>81</AccountId>
        <AccountType/>
      </UserInfo>
    </PPContentApprov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3952A7C73834BBB96079B481134A4" ma:contentTypeVersion="12" ma:contentTypeDescription="Create a new document." ma:contentTypeScope="" ma:versionID="4dfb95af425f39fc75e7946a40ed55e4">
  <xsd:schema xmlns:xsd="http://www.w3.org/2001/XMLSchema" xmlns:xs="http://www.w3.org/2001/XMLSchema" xmlns:p="http://schemas.microsoft.com/office/2006/metadata/properties" xmlns:ns1="http://schemas.microsoft.com/sharepoint/v3" xmlns:ns2="cce06aba-531c-43e9-8fb1-1c35ff0798fa" targetNamespace="http://schemas.microsoft.com/office/2006/metadata/properties" ma:root="true" ma:fieldsID="cf0ef67c49806702873d59d67e8b6736" ns1:_="" ns2:_="">
    <xsd:import namespace="http://schemas.microsoft.com/sharepoint/v3"/>
    <xsd:import namespace="cce06aba-531c-43e9-8fb1-1c35ff0798f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06aba-531c-43e9-8fb1-1c35ff0798fa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05FF6A-B430-4E77-91A9-02B57A8554BA}"/>
</file>

<file path=customXml/itemProps2.xml><?xml version="1.0" encoding="utf-8"?>
<ds:datastoreItem xmlns:ds="http://schemas.openxmlformats.org/officeDocument/2006/customXml" ds:itemID="{2A9FD0EB-786E-4086-9B20-D0D126017B3D}"/>
</file>

<file path=customXml/itemProps3.xml><?xml version="1.0" encoding="utf-8"?>
<ds:datastoreItem xmlns:ds="http://schemas.openxmlformats.org/officeDocument/2006/customXml" ds:itemID="{35F0E9E5-7D2D-4B96-918B-64442CF9994E}"/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2440</Words>
  <Application>Microsoft Office PowerPoint</Application>
  <PresentationFormat>Widescreen</PresentationFormat>
  <Paragraphs>224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Wingdings 2</vt:lpstr>
      <vt:lpstr>Office Theme</vt:lpstr>
      <vt:lpstr>Student VET Induction</vt:lpstr>
      <vt:lpstr>What is VET?</vt:lpstr>
      <vt:lpstr>Training Packages</vt:lpstr>
      <vt:lpstr>What is competency?</vt:lpstr>
      <vt:lpstr>How is competency different to your other subjects?</vt:lpstr>
      <vt:lpstr>How you will be assessed?</vt:lpstr>
      <vt:lpstr>What is RPL?</vt:lpstr>
      <vt:lpstr>How does the study of VET contribute to your QCE?</vt:lpstr>
      <vt:lpstr>Banking of credits</vt:lpstr>
      <vt:lpstr>Banking credits – Partial completion</vt:lpstr>
      <vt:lpstr>Pathways</vt:lpstr>
      <vt:lpstr>What is expected of a Level I Learner:</vt:lpstr>
      <vt:lpstr>What is expected of a Level II Learner:</vt:lpstr>
      <vt:lpstr>What is expected of a Level III Learner:</vt:lpstr>
      <vt:lpstr>Foundation Skills</vt:lpstr>
      <vt:lpstr>Foundation Skills</vt:lpstr>
      <vt:lpstr>Transference of skills</vt:lpstr>
      <vt:lpstr>Responsibility for tracking competency</vt:lpstr>
      <vt:lpstr>Reporting and Results</vt:lpstr>
      <vt:lpstr>Issuance of Qualifications / Statements of Attainment</vt:lpstr>
      <vt:lpstr>VET Training</vt:lpstr>
      <vt:lpstr>Numbers you need to know</vt:lpstr>
      <vt:lpstr>Guide – How to register for a USI</vt:lpstr>
      <vt:lpstr>Why is a VET qualification valuable?</vt:lpstr>
      <vt:lpstr>Conditions of enrolment</vt:lpstr>
      <vt:lpstr>Guarantee of Services</vt:lpstr>
      <vt:lpstr>Email Addresses</vt:lpstr>
      <vt:lpstr>Recognition of Prior Learning</vt:lpstr>
      <vt:lpstr>Recognition of Qualifications</vt:lpstr>
      <vt:lpstr>Language, Literacy and Numeracy Assistance</vt:lpstr>
      <vt:lpstr>Appeals and Complaints</vt:lpstr>
      <vt:lpstr>Appeals and Complaints</vt:lpstr>
      <vt:lpstr>Appeals and Complaints</vt:lpstr>
      <vt:lpstr>VET Student Handbook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WHITE, Matt (mwhit468)</dc:creator>
  <cp:lastModifiedBy>AUSTIN, Benjamin (baust54)</cp:lastModifiedBy>
  <cp:revision>22</cp:revision>
  <dcterms:created xsi:type="dcterms:W3CDTF">2020-12-04T00:47:54Z</dcterms:created>
  <dcterms:modified xsi:type="dcterms:W3CDTF">2023-01-17T03:03:36Z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0x0101004EA3952A7C73834BBB96079B481134A4</vt:lpwstr>
  </property>
</Properties>
</file>